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2" r:id="rId3"/>
    <p:sldId id="274" r:id="rId4"/>
    <p:sldId id="277" r:id="rId5"/>
    <p:sldId id="276" r:id="rId6"/>
    <p:sldId id="278" r:id="rId7"/>
    <p:sldId id="281" r:id="rId8"/>
    <p:sldId id="279" r:id="rId9"/>
    <p:sldId id="282" r:id="rId10"/>
    <p:sldId id="283" r:id="rId11"/>
    <p:sldId id="284" r:id="rId12"/>
    <p:sldId id="292" r:id="rId13"/>
    <p:sldId id="308" r:id="rId14"/>
    <p:sldId id="306" r:id="rId15"/>
    <p:sldId id="305" r:id="rId16"/>
    <p:sldId id="293" r:id="rId17"/>
    <p:sldId id="304" r:id="rId18"/>
    <p:sldId id="295" r:id="rId19"/>
    <p:sldId id="286" r:id="rId20"/>
    <p:sldId id="287" r:id="rId21"/>
    <p:sldId id="299" r:id="rId22"/>
    <p:sldId id="300" r:id="rId23"/>
    <p:sldId id="288" r:id="rId24"/>
    <p:sldId id="289" r:id="rId25"/>
    <p:sldId id="290" r:id="rId26"/>
    <p:sldId id="301" r:id="rId27"/>
    <p:sldId id="303" r:id="rId28"/>
    <p:sldId id="302" r:id="rId29"/>
    <p:sldId id="264" r:id="rId3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00"/>
    <a:srgbClr val="422C16"/>
    <a:srgbClr val="0C788E"/>
    <a:srgbClr val="025198"/>
    <a:srgbClr val="1C1C1C"/>
    <a:srgbClr val="660066"/>
    <a:srgbClr val="00005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279" autoAdjust="0"/>
  </p:normalViewPr>
  <p:slideViewPr>
    <p:cSldViewPr>
      <p:cViewPr varScale="1">
        <p:scale>
          <a:sx n="105" d="100"/>
          <a:sy n="105" d="100"/>
        </p:scale>
        <p:origin x="-1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DA1B8D-23EF-4460-B385-F8C3B89DBAFD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20FE0C0-323F-4784-9FF6-F8A78854E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8D78F4-A933-4977-8F5D-B71FBCB6ACD9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3A0398-5EE4-4FE4-BF06-7B41507F3F35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C71558-2474-4B0B-89F0-BB312E002BCB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C01677-01FC-4E99-8D14-22962D096F48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7EE43F-A8D4-48BF-937F-2693C706FC58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9EAA1A-AE1A-4968-B8C0-9E70E73EE4DC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8D346D-5A88-4672-9B7D-A9E1CB9E63F0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CEDF8F-7BB5-4F1D-B662-24057F5EF0B3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7B7428-69B2-404E-9CB3-19CB9CE6DED4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288C28-499D-4866-B7A7-B481D0122943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B1048B-3759-4BD5-B377-2E76E3BA95E8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8DED0E-1363-4B07-916F-864B99B575D8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240394-9816-43C4-AE00-BB31B4164846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A6927D-E75C-48D9-82E9-8844989F48E3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0FF4D1-DFD3-4F80-9745-7985C00907DE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368674-A79F-4883-AD69-A460552ACFA8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DECF28-7E95-4211-B7A2-D6E45675FF42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194F98-BAAB-4707-AF8B-3F5FFFED5647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B8CF1D-9D2C-4A33-85A8-4C7A684953EC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25C633-31F9-40E4-AAF1-BB74E7459344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40997-BCB2-486A-987E-51210DF7FEA9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014D1F-C819-4F97-A7BB-A0BFBD42C375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4E85E2-F278-42C6-BEC8-E1334ED3F917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563F24-8B4D-41F3-A418-CFD16A638B18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CA8990-7689-4268-8EEB-A4E9A353F09B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826673-35D1-40C3-9420-D6214C30E09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975004-8C5E-4CD8-B382-29EF31C99E54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4DEED-3713-47B6-9E73-F01726E4F64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64E13-765B-4DC2-B5F0-F545B8EBE41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2A958-FD58-4169-9E4A-86D1038A2E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78835-0C6C-475A-9A05-99BAB85F9F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8E55B-ACBE-499D-8A4F-0914C901E9D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FA3E9-B137-4A67-8564-438172081A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0CA50-F67C-4B82-948C-0117F319DDF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1EAD0-FA4A-4543-8C19-AFE7828DB1C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65CBC-2546-43F7-BD8C-D6E98DCC9E5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1E03A-BE26-46F5-A34B-DC6AF5EC566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8B6DB-7598-47CC-B205-D4FE486F877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B467879-65C4-4BE5-9262-1FF0371B0E9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tham Pro Black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tham Pro Black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tham Pro Black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tham Pro Black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oboronhim.ru/i/price/price.xlsx" TargetMode="External"/><Relationship Id="rId2" Type="http://schemas.openxmlformats.org/officeDocument/2006/relationships/hyperlink" Target="mailto:oboronhim@oboronhim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boronhim.ru/i/shows/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http://oboronhim.ru/i/logo.min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0" y="5345113"/>
            <a:ext cx="9144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2"/>
          <p:cNvSpPr>
            <a:spLocks noChangeArrowheads="1"/>
          </p:cNvSpPr>
          <p:nvPr/>
        </p:nvSpPr>
        <p:spPr bwMode="auto">
          <a:xfrm>
            <a:off x="0" y="6465888"/>
            <a:ext cx="3851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Gotham Pro Medium"/>
                <a:ea typeface="Gotham Pro Medium"/>
                <a:cs typeface="Gotham Pro Medium"/>
              </a:rPr>
              <a:t>Основан в 1997 году</a:t>
            </a:r>
          </a:p>
          <a:p>
            <a:r>
              <a:rPr lang="ru-RU">
                <a:solidFill>
                  <a:schemeClr val="bg1"/>
                </a:solidFill>
                <a:latin typeface="Gotham Pro Medium"/>
                <a:ea typeface="Gotham Pro Medium"/>
                <a:cs typeface="Gotham Pro Medium"/>
              </a:rPr>
              <a:t/>
            </a:r>
            <a:br>
              <a:rPr lang="ru-RU">
                <a:solidFill>
                  <a:schemeClr val="bg1"/>
                </a:solidFill>
                <a:latin typeface="Gotham Pro Medium"/>
                <a:ea typeface="Gotham Pro Medium"/>
                <a:cs typeface="Gotham Pro Medium"/>
              </a:rPr>
            </a:br>
            <a:endParaRPr lang="ru-RU">
              <a:solidFill>
                <a:schemeClr val="bg1"/>
              </a:solidFill>
              <a:latin typeface="Gotham Pro Medium"/>
              <a:ea typeface="Gotham Pro Medium"/>
              <a:cs typeface="Gotham Pro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8"/>
          <p:cNvSpPr>
            <a:spLocks noChangeArrowheads="1"/>
          </p:cNvSpPr>
          <p:nvPr/>
        </p:nvSpPr>
        <p:spPr bwMode="auto">
          <a:xfrm>
            <a:off x="3995738" y="1620838"/>
            <a:ext cx="514826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DEADEX Тройная формула-Последний удар </a:t>
            </a:r>
          </a:p>
          <a:p>
            <a:pPr eaLnBrk="0" hangingPunct="0"/>
            <a:r>
              <a:rPr lang="ru-RU" sz="28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СуперЛовушки от тараканов</a:t>
            </a:r>
          </a:p>
          <a:p>
            <a:pPr eaLnBrk="0" hangingPunct="0"/>
            <a:endParaRPr lang="ru-RU" sz="1400">
              <a:solidFill>
                <a:srgbClr val="000099"/>
              </a:solidFill>
              <a:latin typeface="Gotham Pro Medium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Предназначен для уничтожения всех видов тараканов на объектах с повышенными требованиями к гигиене (жилых помещениях, детсадах, яслях, предприятиях общепита, объектах ветеринарии и содержания животных). Представляет собой небольшой пластиковый контейнер с приманкой внутри, недоступной для детей и домашних животных.</a:t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/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В упаковке 6 контейнеров.</a:t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/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Действующее вещество – ФИПРОНИЛ. Срок годности 3 года.</a:t>
            </a:r>
          </a:p>
        </p:txBody>
      </p:sp>
      <p:pic>
        <p:nvPicPr>
          <p:cNvPr id="31747" name="Рисунок 12" descr="thermometer7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557338"/>
            <a:ext cx="4333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http://www.oboronhim.ru/i/logo.m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4221163"/>
          <a:ext cx="1389063" cy="18716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8911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Gotham Pro Medium" pitchFamily="50" charset="0"/>
                          <a:cs typeface="Gotham Pro Medium" pitchFamily="50" charset="0"/>
                        </a:rPr>
                        <a:t>60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Gotham Pro Medium" pitchFamily="50" charset="0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Gotham Pro Medium" pitchFamily="50" charset="0"/>
                          <a:cs typeface="Gotham Pro Medium" pitchFamily="50" charset="0"/>
                        </a:rPr>
                        <a:t>36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Gotham Pro Medium" pitchFamily="50" charset="0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4365104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31759" name="TextBox 16"/>
          <p:cNvSpPr txBox="1">
            <a:spLocks noChangeArrowheads="1"/>
          </p:cNvSpPr>
          <p:nvPr/>
        </p:nvSpPr>
        <p:spPr bwMode="auto">
          <a:xfrm>
            <a:off x="1908175" y="4776788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Вес1 уп., гр.</a:t>
            </a:r>
          </a:p>
        </p:txBody>
      </p:sp>
      <p:sp>
        <p:nvSpPr>
          <p:cNvPr id="31760" name="Прямоугольник 17"/>
          <p:cNvSpPr>
            <a:spLocks noChangeArrowheads="1"/>
          </p:cNvSpPr>
          <p:nvPr/>
        </p:nvSpPr>
        <p:spPr bwMode="auto">
          <a:xfrm>
            <a:off x="1587500" y="5641975"/>
            <a:ext cx="14112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уп. в коробке </a:t>
            </a:r>
            <a:endParaRPr lang="ru-RU" sz="1400"/>
          </a:p>
        </p:txBody>
      </p:sp>
      <p:pic>
        <p:nvPicPr>
          <p:cNvPr id="31761" name="Picture 2" descr="http://oboronhim.ru/i/product/deadex_trap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1828800"/>
            <a:ext cx="2951163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8"/>
          <p:cNvSpPr>
            <a:spLocks noChangeArrowheads="1"/>
          </p:cNvSpPr>
          <p:nvPr/>
        </p:nvSpPr>
        <p:spPr bwMode="auto">
          <a:xfrm>
            <a:off x="3995738" y="1408113"/>
            <a:ext cx="5148262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600">
              <a:solidFill>
                <a:srgbClr val="000099"/>
              </a:solidFill>
              <a:latin typeface="Gotham Pro Medium"/>
              <a:cs typeface="Times New Roman" pitchFamily="18" charset="0"/>
            </a:endParaRPr>
          </a:p>
          <a:p>
            <a:pPr eaLnBrk="0" hangingPunct="0"/>
            <a:r>
              <a:rPr lang="ru-RU" sz="26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DEADEX Тройная формула-Последний удар </a:t>
            </a:r>
          </a:p>
          <a:p>
            <a:pPr eaLnBrk="0" hangingPunct="0"/>
            <a:r>
              <a:rPr lang="ru-RU" sz="26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СуперГель от тараканов</a:t>
            </a:r>
          </a:p>
          <a:p>
            <a:pPr eaLnBrk="0" hangingPunct="0"/>
            <a:endParaRPr lang="ru-RU" sz="1400">
              <a:solidFill>
                <a:srgbClr val="000099"/>
              </a:solidFill>
              <a:latin typeface="Gotham Pro Medium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Предназначен для уничтожения всех видов тараканов в жилых помещениях и др. объектах жизнедеятельности человека. Наносится каплями в местах обитания и передвижения насекомых, 100 % гибель насекомых наступает на 2-3 сутки. Расфасовка препарата в шприцы очень удобна для применения. Данный препарат является одним из наиболее эффективных и распространённых средств борьбы с тараканами в нашей стране и некоторых странах ближнего зарубежья.</a:t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/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Шприц 30г. Цвет геля - белый. </a:t>
            </a:r>
          </a:p>
          <a:p>
            <a:pPr eaLnBrk="0" hangingPunct="0"/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Морозоустойчивый до - 30</a:t>
            </a:r>
            <a:r>
              <a:rPr lang="ru-RU" sz="1400"/>
              <a:t>°</a:t>
            </a: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С.</a:t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/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Действующее вещество – ФИПРОНИЛ. Срок годности 3 года.</a:t>
            </a:r>
          </a:p>
          <a:p>
            <a:pPr eaLnBrk="0" hangingPunct="0"/>
            <a:endParaRPr lang="ru-RU" sz="1400">
              <a:solidFill>
                <a:srgbClr val="000099"/>
              </a:solidFill>
              <a:latin typeface="Gotham Pro Medium"/>
              <a:cs typeface="Times New Roman" pitchFamily="18" charset="0"/>
            </a:endParaRPr>
          </a:p>
        </p:txBody>
      </p:sp>
      <p:pic>
        <p:nvPicPr>
          <p:cNvPr id="33795" name="Рисунок 12" descr="thermometer7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00213"/>
            <a:ext cx="4333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http://www.oboronhim.ru/i/logo.m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4221163"/>
          <a:ext cx="1389063" cy="18716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8911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Gotham Pro Medium" pitchFamily="50" charset="0"/>
                          <a:cs typeface="Gotham Pro Medium" pitchFamily="50" charset="0"/>
                        </a:rPr>
                        <a:t>30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Gotham Pro Medium" pitchFamily="50" charset="0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Gotham Pro Medium" pitchFamily="50" charset="0"/>
                          <a:cs typeface="Gotham Pro Medium" pitchFamily="50" charset="0"/>
                        </a:rPr>
                        <a:t>48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Gotham Pro Medium" pitchFamily="50" charset="0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4365104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33807" name="TextBox 16"/>
          <p:cNvSpPr txBox="1">
            <a:spLocks noChangeArrowheads="1"/>
          </p:cNvSpPr>
          <p:nvPr/>
        </p:nvSpPr>
        <p:spPr bwMode="auto">
          <a:xfrm>
            <a:off x="1908175" y="4776788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Вес1 шт., гр.</a:t>
            </a:r>
          </a:p>
        </p:txBody>
      </p:sp>
      <p:sp>
        <p:nvSpPr>
          <p:cNvPr id="33808" name="Прямоугольник 17"/>
          <p:cNvSpPr>
            <a:spLocks noChangeArrowheads="1"/>
          </p:cNvSpPr>
          <p:nvPr/>
        </p:nvSpPr>
        <p:spPr bwMode="auto">
          <a:xfrm>
            <a:off x="1544638" y="5641975"/>
            <a:ext cx="1498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 шт. в коробке </a:t>
            </a:r>
            <a:endParaRPr lang="ru-RU" sz="1400"/>
          </a:p>
        </p:txBody>
      </p:sp>
      <p:pic>
        <p:nvPicPr>
          <p:cNvPr id="33809" name="Picture 8" descr="http://oboronhim.ru/i/product/deadex_ge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363" y="1943100"/>
            <a:ext cx="3457575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8"/>
          <p:cNvSpPr>
            <a:spLocks noChangeArrowheads="1"/>
          </p:cNvSpPr>
          <p:nvPr/>
        </p:nvSpPr>
        <p:spPr bwMode="auto">
          <a:xfrm>
            <a:off x="3995738" y="1701800"/>
            <a:ext cx="5148262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i="1">
                <a:solidFill>
                  <a:srgbClr val="000099"/>
                </a:solidFill>
                <a:latin typeface="Gotham Pro Medium"/>
              </a:rPr>
              <a:t>«МЫШИНАЯ СМЕРТЬ №1» Родентицидное средство «Тигард/Tigard»</a:t>
            </a:r>
            <a:br>
              <a:rPr lang="ru-RU" sz="2800" i="1">
                <a:solidFill>
                  <a:srgbClr val="000099"/>
                </a:solidFill>
                <a:latin typeface="Gotham Pro Medium"/>
              </a:rPr>
            </a:br>
            <a:r>
              <a:rPr lang="ru-RU">
                <a:solidFill>
                  <a:srgbClr val="000099"/>
                </a:solidFill>
                <a:latin typeface="Gotham Pro Medium"/>
              </a:rPr>
              <a:t> </a:t>
            </a:r>
          </a:p>
          <a:p>
            <a:pPr eaLnBrk="0" hangingPunct="0"/>
            <a:r>
              <a:rPr lang="ru-RU"/>
              <a:t/>
            </a:r>
            <a:br>
              <a:rPr lang="ru-RU"/>
            </a:br>
            <a:r>
              <a:rPr lang="ru-RU">
                <a:solidFill>
                  <a:srgbClr val="000099"/>
                </a:solidFill>
              </a:rPr>
              <a:t>«МЫШИНАЯ СМЕРТЬ» №1</a:t>
            </a:r>
            <a:r>
              <a:rPr lang="en-US">
                <a:solidFill>
                  <a:srgbClr val="000099"/>
                </a:solidFill>
              </a:rPr>
              <a:t> </a:t>
            </a:r>
            <a:r>
              <a:rPr lang="ru-RU">
                <a:solidFill>
                  <a:srgbClr val="000099"/>
                </a:solidFill>
              </a:rPr>
              <a:t>       Родентицидное средство «Тигард/Tigard»</a:t>
            </a:r>
            <a:r>
              <a:rPr lang="en-US">
                <a:solidFill>
                  <a:srgbClr val="000099"/>
                </a:solidFill>
              </a:rPr>
              <a:t> (1x</a:t>
            </a:r>
            <a:r>
              <a:rPr lang="ru-RU">
                <a:solidFill>
                  <a:srgbClr val="000099"/>
                </a:solidFill>
              </a:rPr>
              <a:t>100</a:t>
            </a:r>
            <a:r>
              <a:rPr lang="en-US">
                <a:solidFill>
                  <a:srgbClr val="000099"/>
                </a:solidFill>
              </a:rPr>
              <a:t>) </a:t>
            </a:r>
            <a:r>
              <a:rPr lang="ru-RU">
                <a:solidFill>
                  <a:srgbClr val="000099"/>
                </a:solidFill>
              </a:rPr>
              <a:t>100г</a:t>
            </a:r>
            <a:br>
              <a:rPr lang="ru-RU">
                <a:solidFill>
                  <a:srgbClr val="000099"/>
                </a:solidFill>
              </a:rPr>
            </a:br>
            <a:endParaRPr lang="ru-RU">
              <a:solidFill>
                <a:srgbClr val="000099"/>
              </a:solidFill>
            </a:endParaRPr>
          </a:p>
          <a:p>
            <a:pPr eaLnBrk="0" hangingPunct="0"/>
            <a:r>
              <a:rPr lang="ru-RU"/>
              <a:t>Смесь зерна и гранул МЫШИНАЯ СМЕРТЬ 80/20 % общим весом 100 г</a:t>
            </a:r>
            <a:endParaRPr lang="ru-RU">
              <a:solidFill>
                <a:srgbClr val="000099"/>
              </a:solidFill>
            </a:endParaRPr>
          </a:p>
          <a:p>
            <a:pPr eaLnBrk="0" hangingPunct="0"/>
            <a:endParaRPr lang="ru-RU">
              <a:solidFill>
                <a:srgbClr val="000099"/>
              </a:solidFill>
              <a:latin typeface="Gotham Pro Medium"/>
            </a:endParaRPr>
          </a:p>
        </p:txBody>
      </p:sp>
      <p:pic>
        <p:nvPicPr>
          <p:cNvPr id="35843" name="Picture 2" descr="http://www.oboronhim.ru/i/logo.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242" name="Group 18"/>
          <p:cNvGraphicFramePr>
            <a:graphicFrameLocks noGrp="1"/>
          </p:cNvGraphicFramePr>
          <p:nvPr/>
        </p:nvGraphicFramePr>
        <p:xfrm>
          <a:off x="250825" y="4221163"/>
          <a:ext cx="1389063" cy="1873250"/>
        </p:xfrm>
        <a:graphic>
          <a:graphicData uri="http://schemas.openxmlformats.org/drawingml/2006/table">
            <a:tbl>
              <a:tblPr/>
              <a:tblGrid>
                <a:gridCol w="1389063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otham Pro Medium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otham Pro Medium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otham Pro Medium"/>
                          <a:ea typeface="Gotham Pro Medium"/>
                          <a:cs typeface="Gotham Pro Medium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0232" y="4286256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35854" name="TextBox 16"/>
          <p:cNvSpPr txBox="1">
            <a:spLocks noChangeArrowheads="1"/>
          </p:cNvSpPr>
          <p:nvPr/>
        </p:nvSpPr>
        <p:spPr bwMode="auto">
          <a:xfrm>
            <a:off x="1714500" y="4714875"/>
            <a:ext cx="12239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      Вес коробки, кг.</a:t>
            </a:r>
          </a:p>
        </p:txBody>
      </p:sp>
      <p:sp>
        <p:nvSpPr>
          <p:cNvPr id="35855" name="Прямоугольник 17"/>
          <p:cNvSpPr>
            <a:spLocks noChangeArrowheads="1"/>
          </p:cNvSpPr>
          <p:nvPr/>
        </p:nvSpPr>
        <p:spPr bwMode="auto">
          <a:xfrm>
            <a:off x="1587500" y="5641975"/>
            <a:ext cx="14112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уп. в коробке </a:t>
            </a:r>
            <a:endParaRPr lang="ru-RU" sz="1400"/>
          </a:p>
        </p:txBody>
      </p:sp>
      <p:pic>
        <p:nvPicPr>
          <p:cNvPr id="35856" name="Рисунок 18" descr="diamond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557338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Рисунок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2450" y="1881188"/>
            <a:ext cx="2433638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8"/>
          <p:cNvSpPr>
            <a:spLocks noChangeArrowheads="1"/>
          </p:cNvSpPr>
          <p:nvPr/>
        </p:nvSpPr>
        <p:spPr bwMode="auto">
          <a:xfrm>
            <a:off x="3995738" y="1701800"/>
            <a:ext cx="5148262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i="1">
                <a:solidFill>
                  <a:srgbClr val="000099"/>
                </a:solidFill>
                <a:latin typeface="Gotham Pro Medium"/>
              </a:rPr>
              <a:t>«МЫШИНАЯ СМЕРТЬ №1» Родентицидное средство «Тигард/Tigard»</a:t>
            </a:r>
            <a:br>
              <a:rPr lang="ru-RU" sz="2800" i="1">
                <a:solidFill>
                  <a:srgbClr val="000099"/>
                </a:solidFill>
                <a:latin typeface="Gotham Pro Medium"/>
              </a:rPr>
            </a:br>
            <a:r>
              <a:rPr lang="ru-RU">
                <a:solidFill>
                  <a:srgbClr val="000099"/>
                </a:solidFill>
                <a:latin typeface="Gotham Pro Medium"/>
              </a:rPr>
              <a:t> </a:t>
            </a:r>
          </a:p>
          <a:p>
            <a:pPr eaLnBrk="0" hangingPunct="0"/>
            <a:r>
              <a:rPr lang="ru-RU"/>
              <a:t/>
            </a:r>
            <a:br>
              <a:rPr lang="ru-RU"/>
            </a:br>
            <a:r>
              <a:rPr lang="ru-RU">
                <a:solidFill>
                  <a:srgbClr val="000099"/>
                </a:solidFill>
              </a:rPr>
              <a:t>«МЫШИНАЯ СМЕРТЬ» №1</a:t>
            </a:r>
            <a:r>
              <a:rPr lang="en-US">
                <a:solidFill>
                  <a:srgbClr val="000099"/>
                </a:solidFill>
              </a:rPr>
              <a:t> </a:t>
            </a:r>
            <a:r>
              <a:rPr lang="ru-RU">
                <a:solidFill>
                  <a:srgbClr val="000099"/>
                </a:solidFill>
              </a:rPr>
              <a:t>       Родентицидное средство «Тигард/Tigard»</a:t>
            </a:r>
            <a:r>
              <a:rPr lang="en-US">
                <a:solidFill>
                  <a:srgbClr val="000099"/>
                </a:solidFill>
              </a:rPr>
              <a:t> (1x</a:t>
            </a:r>
            <a:r>
              <a:rPr lang="ru-RU">
                <a:solidFill>
                  <a:srgbClr val="000099"/>
                </a:solidFill>
              </a:rPr>
              <a:t>50</a:t>
            </a:r>
            <a:r>
              <a:rPr lang="en-US">
                <a:solidFill>
                  <a:srgbClr val="000099"/>
                </a:solidFill>
              </a:rPr>
              <a:t>) </a:t>
            </a:r>
            <a:r>
              <a:rPr lang="ru-RU">
                <a:solidFill>
                  <a:srgbClr val="000099"/>
                </a:solidFill>
              </a:rPr>
              <a:t>200г</a:t>
            </a:r>
            <a:br>
              <a:rPr lang="ru-RU">
                <a:solidFill>
                  <a:srgbClr val="000099"/>
                </a:solidFill>
              </a:rPr>
            </a:br>
            <a:endParaRPr lang="ru-RU">
              <a:solidFill>
                <a:srgbClr val="000099"/>
              </a:solidFill>
            </a:endParaRPr>
          </a:p>
          <a:p>
            <a:pPr eaLnBrk="0" hangingPunct="0"/>
            <a:r>
              <a:rPr lang="ru-RU"/>
              <a:t>Смесь зерна и гранул МЫШИНАЯ СМЕРТЬ 80/20 % общим весом 200 г</a:t>
            </a:r>
            <a:endParaRPr lang="ru-RU">
              <a:solidFill>
                <a:srgbClr val="000099"/>
              </a:solidFill>
            </a:endParaRPr>
          </a:p>
          <a:p>
            <a:pPr eaLnBrk="0" hangingPunct="0"/>
            <a:endParaRPr lang="ru-RU">
              <a:solidFill>
                <a:srgbClr val="000099"/>
              </a:solidFill>
              <a:latin typeface="Gotham Pro Medium"/>
            </a:endParaRPr>
          </a:p>
        </p:txBody>
      </p:sp>
      <p:pic>
        <p:nvPicPr>
          <p:cNvPr id="37891" name="Picture 2" descr="http://www.oboronhim.ru/i/logo.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242" name="Group 18"/>
          <p:cNvGraphicFramePr>
            <a:graphicFrameLocks noGrp="1"/>
          </p:cNvGraphicFramePr>
          <p:nvPr/>
        </p:nvGraphicFramePr>
        <p:xfrm>
          <a:off x="250825" y="4221163"/>
          <a:ext cx="1389063" cy="1873250"/>
        </p:xfrm>
        <a:graphic>
          <a:graphicData uri="http://schemas.openxmlformats.org/drawingml/2006/table">
            <a:tbl>
              <a:tblPr/>
              <a:tblGrid>
                <a:gridCol w="1389063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otham Pro Medium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otham Pro Medium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otham Pro Medium"/>
                          <a:ea typeface="Gotham Pro Medium"/>
                          <a:cs typeface="Gotham Pro Medium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0232" y="4286256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37902" name="TextBox 16"/>
          <p:cNvSpPr txBox="1">
            <a:spLocks noChangeArrowheads="1"/>
          </p:cNvSpPr>
          <p:nvPr/>
        </p:nvSpPr>
        <p:spPr bwMode="auto">
          <a:xfrm>
            <a:off x="1714500" y="4714875"/>
            <a:ext cx="12239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      Вес коробки, кг.</a:t>
            </a:r>
          </a:p>
        </p:txBody>
      </p:sp>
      <p:sp>
        <p:nvSpPr>
          <p:cNvPr id="37903" name="Прямоугольник 17"/>
          <p:cNvSpPr>
            <a:spLocks noChangeArrowheads="1"/>
          </p:cNvSpPr>
          <p:nvPr/>
        </p:nvSpPr>
        <p:spPr bwMode="auto">
          <a:xfrm>
            <a:off x="1587500" y="5641975"/>
            <a:ext cx="14112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уп. в коробке </a:t>
            </a:r>
            <a:endParaRPr lang="ru-RU" sz="1400"/>
          </a:p>
        </p:txBody>
      </p:sp>
      <p:pic>
        <p:nvPicPr>
          <p:cNvPr id="37904" name="Рисунок 18" descr="diamond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557338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5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6263" y="1881188"/>
            <a:ext cx="24193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8"/>
          <p:cNvSpPr>
            <a:spLocks noChangeArrowheads="1"/>
          </p:cNvSpPr>
          <p:nvPr/>
        </p:nvSpPr>
        <p:spPr bwMode="auto">
          <a:xfrm>
            <a:off x="3995738" y="1701800"/>
            <a:ext cx="5148262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i="1">
                <a:solidFill>
                  <a:srgbClr val="000099"/>
                </a:solidFill>
                <a:latin typeface="Gotham Pro Medium"/>
              </a:rPr>
              <a:t>«КРЫСИНАЯ СМЕРТЬ №1» Клей для отлова грызунов и насекомых</a:t>
            </a:r>
            <a:endParaRPr lang="ru-RU">
              <a:solidFill>
                <a:srgbClr val="000099"/>
              </a:solidFill>
              <a:latin typeface="Gotham Pro Medium"/>
            </a:endParaRPr>
          </a:p>
          <a:p>
            <a:pPr eaLnBrk="0" hangingPunct="0"/>
            <a:r>
              <a:rPr lang="ru-RU"/>
              <a:t/>
            </a:r>
            <a:br>
              <a:rPr lang="ru-RU"/>
            </a:br>
            <a:r>
              <a:rPr lang="ru-RU">
                <a:solidFill>
                  <a:srgbClr val="000099"/>
                </a:solidFill>
              </a:rPr>
              <a:t>«КРЫСИНАЯ СМЕРТЬ №1 »</a:t>
            </a:r>
            <a:r>
              <a:rPr lang="en-US">
                <a:solidFill>
                  <a:srgbClr val="000099"/>
                </a:solidFill>
              </a:rPr>
              <a:t> </a:t>
            </a:r>
            <a:r>
              <a:rPr lang="ru-RU">
                <a:solidFill>
                  <a:srgbClr val="000099"/>
                </a:solidFill>
              </a:rPr>
              <a:t>Клей для отлова грызунов и насекомых </a:t>
            </a:r>
            <a:r>
              <a:rPr lang="en-US">
                <a:solidFill>
                  <a:srgbClr val="000099"/>
                </a:solidFill>
              </a:rPr>
              <a:t>(1x</a:t>
            </a:r>
            <a:r>
              <a:rPr lang="ru-RU">
                <a:solidFill>
                  <a:srgbClr val="000099"/>
                </a:solidFill>
              </a:rPr>
              <a:t>50</a:t>
            </a:r>
            <a:r>
              <a:rPr lang="en-US">
                <a:solidFill>
                  <a:srgbClr val="000099"/>
                </a:solidFill>
              </a:rPr>
              <a:t>) </a:t>
            </a:r>
            <a:r>
              <a:rPr lang="ru-RU">
                <a:solidFill>
                  <a:srgbClr val="000099"/>
                </a:solidFill>
              </a:rPr>
              <a:t>135г</a:t>
            </a:r>
            <a:br>
              <a:rPr lang="ru-RU">
                <a:solidFill>
                  <a:srgbClr val="000099"/>
                </a:solidFill>
              </a:rPr>
            </a:br>
            <a:r>
              <a:rPr lang="ru-RU" i="1">
                <a:solidFill>
                  <a:srgbClr val="000099"/>
                </a:solidFill>
                <a:latin typeface="Gotham Pro Medium"/>
              </a:rPr>
              <a:t> </a:t>
            </a:r>
            <a:endParaRPr lang="ru-RU">
              <a:solidFill>
                <a:srgbClr val="000099"/>
              </a:solidFill>
            </a:endParaRPr>
          </a:p>
          <a:p>
            <a:pPr eaLnBrk="0" hangingPunct="0"/>
            <a:r>
              <a:rPr lang="ru-RU"/>
              <a:t>Родентицидное и инсектицидное средство. Металлизированная туба 135г</a:t>
            </a:r>
            <a:endParaRPr lang="ru-RU">
              <a:solidFill>
                <a:srgbClr val="000099"/>
              </a:solidFill>
              <a:latin typeface="Gotham Pro Medium"/>
            </a:endParaRPr>
          </a:p>
        </p:txBody>
      </p:sp>
      <p:pic>
        <p:nvPicPr>
          <p:cNvPr id="39939" name="Picture 2" descr="http://www.oboronhim.ru/i/logo.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242" name="Group 18"/>
          <p:cNvGraphicFramePr>
            <a:graphicFrameLocks noGrp="1"/>
          </p:cNvGraphicFramePr>
          <p:nvPr/>
        </p:nvGraphicFramePr>
        <p:xfrm>
          <a:off x="250825" y="4221163"/>
          <a:ext cx="1389063" cy="1873250"/>
        </p:xfrm>
        <a:graphic>
          <a:graphicData uri="http://schemas.openxmlformats.org/drawingml/2006/table">
            <a:tbl>
              <a:tblPr/>
              <a:tblGrid>
                <a:gridCol w="1389063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otham Pro Medium"/>
                          <a:ea typeface="Arial Unicode MS" pitchFamily="34" charset="-128"/>
                          <a:cs typeface="Arial Unicode MS" pitchFamily="34" charset="-128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otham Pro Medium"/>
                          <a:ea typeface="Gotham Pro Medium"/>
                          <a:cs typeface="Gotham Pro Medium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0232" y="4286256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39950" name="TextBox 16"/>
          <p:cNvSpPr txBox="1">
            <a:spLocks noChangeArrowheads="1"/>
          </p:cNvSpPr>
          <p:nvPr/>
        </p:nvSpPr>
        <p:spPr bwMode="auto">
          <a:xfrm>
            <a:off x="1714500" y="4714875"/>
            <a:ext cx="12239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      Вес коробки, кг.</a:t>
            </a:r>
          </a:p>
        </p:txBody>
      </p:sp>
      <p:sp>
        <p:nvSpPr>
          <p:cNvPr id="39951" name="Прямоугольник 17"/>
          <p:cNvSpPr>
            <a:spLocks noChangeArrowheads="1"/>
          </p:cNvSpPr>
          <p:nvPr/>
        </p:nvSpPr>
        <p:spPr bwMode="auto">
          <a:xfrm>
            <a:off x="1587500" y="5641975"/>
            <a:ext cx="14112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уп. в коробке </a:t>
            </a:r>
            <a:endParaRPr lang="ru-RU" sz="1400"/>
          </a:p>
        </p:txBody>
      </p:sp>
      <p:pic>
        <p:nvPicPr>
          <p:cNvPr id="39952" name="Рисунок 18" descr="diamond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557338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3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1873250"/>
            <a:ext cx="2960687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8"/>
          <p:cNvSpPr>
            <a:spLocks noChangeArrowheads="1"/>
          </p:cNvSpPr>
          <p:nvPr/>
        </p:nvSpPr>
        <p:spPr bwMode="auto">
          <a:xfrm>
            <a:off x="3995738" y="1701800"/>
            <a:ext cx="5148262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i="1">
                <a:solidFill>
                  <a:srgbClr val="000099"/>
                </a:solidFill>
                <a:latin typeface="Gotham Pro Medium"/>
              </a:rPr>
              <a:t>«КРЫСИНАЯ СМЕРТЬ №1» Родентицидное средство «Тигард/Tigard»</a:t>
            </a:r>
            <a:br>
              <a:rPr lang="ru-RU" sz="2800" i="1">
                <a:solidFill>
                  <a:srgbClr val="000099"/>
                </a:solidFill>
                <a:latin typeface="Gotham Pro Medium"/>
              </a:rPr>
            </a:br>
            <a:r>
              <a:rPr lang="ru-RU">
                <a:solidFill>
                  <a:srgbClr val="000099"/>
                </a:solidFill>
                <a:latin typeface="Gotham Pro Medium"/>
              </a:rPr>
              <a:t> </a:t>
            </a:r>
          </a:p>
          <a:p>
            <a:pPr eaLnBrk="0" hangingPunct="0"/>
            <a:r>
              <a:rPr lang="ru-RU"/>
              <a:t/>
            </a:r>
            <a:br>
              <a:rPr lang="ru-RU"/>
            </a:br>
            <a:r>
              <a:rPr lang="ru-RU">
                <a:solidFill>
                  <a:srgbClr val="000099"/>
                </a:solidFill>
              </a:rPr>
              <a:t>«КРЫСИНАЯ СМЕРТЬ» №1</a:t>
            </a:r>
            <a:r>
              <a:rPr lang="en-US">
                <a:solidFill>
                  <a:srgbClr val="000099"/>
                </a:solidFill>
              </a:rPr>
              <a:t> </a:t>
            </a:r>
            <a:r>
              <a:rPr lang="ru-RU">
                <a:solidFill>
                  <a:srgbClr val="000099"/>
                </a:solidFill>
              </a:rPr>
              <a:t>       Родентицидное средство «Тигард/Tigard»</a:t>
            </a:r>
            <a:r>
              <a:rPr lang="en-US">
                <a:solidFill>
                  <a:srgbClr val="000099"/>
                </a:solidFill>
              </a:rPr>
              <a:t> (1x</a:t>
            </a:r>
            <a:r>
              <a:rPr lang="ru-RU">
                <a:solidFill>
                  <a:srgbClr val="000099"/>
                </a:solidFill>
              </a:rPr>
              <a:t>100</a:t>
            </a:r>
            <a:r>
              <a:rPr lang="en-US">
                <a:solidFill>
                  <a:srgbClr val="000099"/>
                </a:solidFill>
              </a:rPr>
              <a:t>) </a:t>
            </a:r>
            <a:r>
              <a:rPr lang="ru-RU">
                <a:solidFill>
                  <a:srgbClr val="000099"/>
                </a:solidFill>
              </a:rPr>
              <a:t>100г</a:t>
            </a:r>
            <a:br>
              <a:rPr lang="ru-RU">
                <a:solidFill>
                  <a:srgbClr val="000099"/>
                </a:solidFill>
              </a:rPr>
            </a:br>
            <a:endParaRPr lang="ru-RU">
              <a:solidFill>
                <a:srgbClr val="000099"/>
              </a:solidFill>
            </a:endParaRPr>
          </a:p>
          <a:p>
            <a:pPr eaLnBrk="0" hangingPunct="0"/>
            <a:r>
              <a:rPr lang="ru-RU">
                <a:solidFill>
                  <a:srgbClr val="000099"/>
                </a:solidFill>
              </a:rPr>
              <a:t> </a:t>
            </a:r>
            <a:r>
              <a:rPr lang="ru-RU"/>
              <a:t>Брикет КРЫСИНАЯ СМЕРТЬ тесто-сырный в фильтр-пакетиках 8 шт. по 12,5 г общим весом 100 г</a:t>
            </a:r>
            <a:endParaRPr lang="ru-RU">
              <a:solidFill>
                <a:srgbClr val="000099"/>
              </a:solidFill>
            </a:endParaRPr>
          </a:p>
          <a:p>
            <a:pPr eaLnBrk="0" hangingPunct="0"/>
            <a:endParaRPr lang="ru-RU">
              <a:solidFill>
                <a:srgbClr val="000099"/>
              </a:solidFill>
              <a:latin typeface="Gotham Pro Medium"/>
            </a:endParaRPr>
          </a:p>
        </p:txBody>
      </p:sp>
      <p:pic>
        <p:nvPicPr>
          <p:cNvPr id="41987" name="Picture 2" descr="http://www.oboronhim.ru/i/logo.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242" name="Group 18"/>
          <p:cNvGraphicFramePr>
            <a:graphicFrameLocks noGrp="1"/>
          </p:cNvGraphicFramePr>
          <p:nvPr/>
        </p:nvGraphicFramePr>
        <p:xfrm>
          <a:off x="250825" y="4221163"/>
          <a:ext cx="1389063" cy="1873250"/>
        </p:xfrm>
        <a:graphic>
          <a:graphicData uri="http://schemas.openxmlformats.org/drawingml/2006/table">
            <a:tbl>
              <a:tblPr/>
              <a:tblGrid>
                <a:gridCol w="1389063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otham Pro Medium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otham Pro Medium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otham Pro Medium"/>
                          <a:ea typeface="Gotham Pro Medium"/>
                          <a:cs typeface="Gotham Pro Medium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0232" y="4286256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41998" name="TextBox 16"/>
          <p:cNvSpPr txBox="1">
            <a:spLocks noChangeArrowheads="1"/>
          </p:cNvSpPr>
          <p:nvPr/>
        </p:nvSpPr>
        <p:spPr bwMode="auto">
          <a:xfrm>
            <a:off x="1714500" y="4714875"/>
            <a:ext cx="12239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      Вес коробки, кг.</a:t>
            </a:r>
          </a:p>
        </p:txBody>
      </p:sp>
      <p:sp>
        <p:nvSpPr>
          <p:cNvPr id="41999" name="Прямоугольник 17"/>
          <p:cNvSpPr>
            <a:spLocks noChangeArrowheads="1"/>
          </p:cNvSpPr>
          <p:nvPr/>
        </p:nvSpPr>
        <p:spPr bwMode="auto">
          <a:xfrm>
            <a:off x="1587500" y="5641975"/>
            <a:ext cx="14112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уп. в коробке </a:t>
            </a:r>
            <a:endParaRPr lang="ru-RU" sz="1400"/>
          </a:p>
        </p:txBody>
      </p:sp>
      <p:pic>
        <p:nvPicPr>
          <p:cNvPr id="42000" name="Рисунок 18" descr="diamond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557338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1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1989138"/>
            <a:ext cx="217487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8"/>
          <p:cNvSpPr>
            <a:spLocks noChangeArrowheads="1"/>
          </p:cNvSpPr>
          <p:nvPr/>
        </p:nvSpPr>
        <p:spPr bwMode="auto">
          <a:xfrm>
            <a:off x="3995738" y="1701800"/>
            <a:ext cx="5148262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i="1">
                <a:solidFill>
                  <a:srgbClr val="000099"/>
                </a:solidFill>
                <a:latin typeface="Gotham Pro Medium"/>
              </a:rPr>
              <a:t>«КРЫСИНАЯ СМЕРТЬ №1» Родентицидное средство «Тигард/Tigard»</a:t>
            </a:r>
            <a:br>
              <a:rPr lang="ru-RU" sz="2800" i="1">
                <a:solidFill>
                  <a:srgbClr val="000099"/>
                </a:solidFill>
                <a:latin typeface="Gotham Pro Medium"/>
              </a:rPr>
            </a:br>
            <a:r>
              <a:rPr lang="ru-RU">
                <a:solidFill>
                  <a:srgbClr val="000099"/>
                </a:solidFill>
                <a:latin typeface="Gotham Pro Medium"/>
              </a:rPr>
              <a:t> </a:t>
            </a:r>
          </a:p>
          <a:p>
            <a:pPr eaLnBrk="0" hangingPunct="0"/>
            <a:r>
              <a:rPr lang="ru-RU"/>
              <a:t/>
            </a:r>
            <a:br>
              <a:rPr lang="ru-RU"/>
            </a:br>
            <a:r>
              <a:rPr lang="ru-RU">
                <a:solidFill>
                  <a:srgbClr val="000099"/>
                </a:solidFill>
              </a:rPr>
              <a:t>«КРЫСИНАЯ СМЕРТЬ» №1</a:t>
            </a:r>
            <a:r>
              <a:rPr lang="en-US">
                <a:solidFill>
                  <a:srgbClr val="000099"/>
                </a:solidFill>
              </a:rPr>
              <a:t> </a:t>
            </a:r>
            <a:r>
              <a:rPr lang="ru-RU">
                <a:solidFill>
                  <a:srgbClr val="000099"/>
                </a:solidFill>
              </a:rPr>
              <a:t>           Родентицидное средство «Тигард/Tigard»</a:t>
            </a:r>
            <a:r>
              <a:rPr lang="en-US">
                <a:solidFill>
                  <a:srgbClr val="000099"/>
                </a:solidFill>
              </a:rPr>
              <a:t> (1x</a:t>
            </a:r>
            <a:r>
              <a:rPr lang="ru-RU">
                <a:solidFill>
                  <a:srgbClr val="000099"/>
                </a:solidFill>
              </a:rPr>
              <a:t>50</a:t>
            </a:r>
            <a:r>
              <a:rPr lang="en-US">
                <a:solidFill>
                  <a:srgbClr val="000099"/>
                </a:solidFill>
              </a:rPr>
              <a:t>) </a:t>
            </a:r>
            <a:r>
              <a:rPr lang="ru-RU">
                <a:solidFill>
                  <a:srgbClr val="000099"/>
                </a:solidFill>
              </a:rPr>
              <a:t>200г</a:t>
            </a:r>
            <a:br>
              <a:rPr lang="ru-RU">
                <a:solidFill>
                  <a:srgbClr val="000099"/>
                </a:solidFill>
              </a:rPr>
            </a:br>
            <a:endParaRPr lang="ru-RU">
              <a:solidFill>
                <a:srgbClr val="000099"/>
              </a:solidFill>
            </a:endParaRPr>
          </a:p>
          <a:p>
            <a:pPr eaLnBrk="0" hangingPunct="0"/>
            <a:r>
              <a:rPr lang="ru-RU"/>
              <a:t>Брикет КРЫСИНАЯ СМЕРТЬ тесто-сырный в фильтр-пакетиках 16 шт. по 12,5 г общим весом 200 г</a:t>
            </a:r>
          </a:p>
        </p:txBody>
      </p:sp>
      <p:pic>
        <p:nvPicPr>
          <p:cNvPr id="44035" name="Picture 2" descr="http://www.oboronhim.ru/i/logo.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290" name="Group 18"/>
          <p:cNvGraphicFramePr>
            <a:graphicFrameLocks noGrp="1"/>
          </p:cNvGraphicFramePr>
          <p:nvPr/>
        </p:nvGraphicFramePr>
        <p:xfrm>
          <a:off x="250825" y="4221163"/>
          <a:ext cx="1389063" cy="1873250"/>
        </p:xfrm>
        <a:graphic>
          <a:graphicData uri="http://schemas.openxmlformats.org/drawingml/2006/table">
            <a:tbl>
              <a:tblPr/>
              <a:tblGrid>
                <a:gridCol w="1389063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otham Pro Medium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otham Pro Medium"/>
                          <a:ea typeface="Gotham Pro Medium"/>
                          <a:cs typeface="Gotham Pro Medium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0232" y="4286256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44046" name="TextBox 16"/>
          <p:cNvSpPr txBox="1">
            <a:spLocks noChangeArrowheads="1"/>
          </p:cNvSpPr>
          <p:nvPr/>
        </p:nvSpPr>
        <p:spPr bwMode="auto">
          <a:xfrm>
            <a:off x="1714500" y="4714875"/>
            <a:ext cx="12239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      Вес коробки, кг.</a:t>
            </a:r>
          </a:p>
        </p:txBody>
      </p:sp>
      <p:sp>
        <p:nvSpPr>
          <p:cNvPr id="44047" name="Прямоугольник 17"/>
          <p:cNvSpPr>
            <a:spLocks noChangeArrowheads="1"/>
          </p:cNvSpPr>
          <p:nvPr/>
        </p:nvSpPr>
        <p:spPr bwMode="auto">
          <a:xfrm>
            <a:off x="1587500" y="5641975"/>
            <a:ext cx="14112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уп. в коробке </a:t>
            </a:r>
            <a:endParaRPr lang="ru-RU" sz="1400"/>
          </a:p>
        </p:txBody>
      </p:sp>
      <p:pic>
        <p:nvPicPr>
          <p:cNvPr id="44048" name="Рисунок 18" descr="diamond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557338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9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1862138"/>
            <a:ext cx="263207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8"/>
          <p:cNvSpPr>
            <a:spLocks noChangeArrowheads="1"/>
          </p:cNvSpPr>
          <p:nvPr/>
        </p:nvSpPr>
        <p:spPr bwMode="auto">
          <a:xfrm>
            <a:off x="3995738" y="1701800"/>
            <a:ext cx="5148262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i="1">
                <a:solidFill>
                  <a:srgbClr val="000099"/>
                </a:solidFill>
                <a:latin typeface="Gotham Pro Medium"/>
              </a:rPr>
              <a:t>Мышеловка</a:t>
            </a:r>
          </a:p>
          <a:p>
            <a:pPr eaLnBrk="0" hangingPunct="0"/>
            <a:r>
              <a:rPr lang="ru-RU"/>
              <a:t/>
            </a:r>
            <a:br>
              <a:rPr lang="ru-RU"/>
            </a:br>
            <a:r>
              <a:rPr lang="ru-RU">
                <a:solidFill>
                  <a:srgbClr val="000099"/>
                </a:solidFill>
              </a:rPr>
              <a:t>Мышеловка 1 штука (пластик) ZUBASTIK (1х200)</a:t>
            </a:r>
          </a:p>
        </p:txBody>
      </p:sp>
      <p:pic>
        <p:nvPicPr>
          <p:cNvPr id="46083" name="Picture 2" descr="http://www.oboronhim.ru/i/logo.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290" name="Group 18"/>
          <p:cNvGraphicFramePr>
            <a:graphicFrameLocks noGrp="1"/>
          </p:cNvGraphicFramePr>
          <p:nvPr/>
        </p:nvGraphicFramePr>
        <p:xfrm>
          <a:off x="250825" y="4221163"/>
          <a:ext cx="1389063" cy="1873250"/>
        </p:xfrm>
        <a:graphic>
          <a:graphicData uri="http://schemas.openxmlformats.org/drawingml/2006/table">
            <a:tbl>
              <a:tblPr/>
              <a:tblGrid>
                <a:gridCol w="1389063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otham Pro Medium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otham Pro Medium"/>
                          <a:ea typeface="Gotham Pro Medium"/>
                          <a:cs typeface="Gotham Pro Medium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0232" y="4286256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46094" name="TextBox 16"/>
          <p:cNvSpPr txBox="1">
            <a:spLocks noChangeArrowheads="1"/>
          </p:cNvSpPr>
          <p:nvPr/>
        </p:nvSpPr>
        <p:spPr bwMode="auto">
          <a:xfrm>
            <a:off x="1714500" y="4714875"/>
            <a:ext cx="12239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      Вес коробки, кг.</a:t>
            </a:r>
          </a:p>
        </p:txBody>
      </p:sp>
      <p:sp>
        <p:nvSpPr>
          <p:cNvPr id="46095" name="Прямоугольник 17"/>
          <p:cNvSpPr>
            <a:spLocks noChangeArrowheads="1"/>
          </p:cNvSpPr>
          <p:nvPr/>
        </p:nvSpPr>
        <p:spPr bwMode="auto">
          <a:xfrm>
            <a:off x="1587500" y="5641975"/>
            <a:ext cx="14112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уп. в коробке </a:t>
            </a:r>
            <a:endParaRPr lang="ru-RU" sz="1400"/>
          </a:p>
        </p:txBody>
      </p:sp>
      <p:pic>
        <p:nvPicPr>
          <p:cNvPr id="46096" name="Рисунок 18" descr="diamond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557338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7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7263" y="2022475"/>
            <a:ext cx="1709737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8"/>
          <p:cNvSpPr>
            <a:spLocks noChangeArrowheads="1"/>
          </p:cNvSpPr>
          <p:nvPr/>
        </p:nvSpPr>
        <p:spPr bwMode="auto">
          <a:xfrm>
            <a:off x="3995738" y="1701800"/>
            <a:ext cx="514826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i="1">
                <a:solidFill>
                  <a:srgbClr val="000099"/>
                </a:solidFill>
                <a:latin typeface="Gotham Pro Medium"/>
              </a:rPr>
              <a:t>Липкая лента от мух, ФУМИБАТ </a:t>
            </a:r>
            <a:r>
              <a:rPr lang="ru-RU" sz="2800"/>
              <a:t/>
            </a:r>
            <a:br>
              <a:rPr lang="ru-RU" sz="2800"/>
            </a:br>
            <a:r>
              <a:rPr lang="ru-RU">
                <a:solidFill>
                  <a:srgbClr val="000099"/>
                </a:solidFill>
                <a:latin typeface="Gotham Pro Medium"/>
              </a:rPr>
              <a:t> </a:t>
            </a:r>
          </a:p>
          <a:p>
            <a:pPr eaLnBrk="0" hangingPunct="0"/>
            <a:r>
              <a:rPr lang="ru-RU">
                <a:solidFill>
                  <a:srgbClr val="000099"/>
                </a:solidFill>
                <a:latin typeface="Gotham Pro Medium"/>
              </a:rPr>
              <a:t>Представляет собой традиционное безъядовое средство для уничтожения мух в виде рулона липкой ленты в картонном цилиндре, т.н. мухоловку. Длина ленты 90 см. От обычных мухоловок отличается особо вязким составом клея и повышенной стойкостью к высыханию. (1х200)</a:t>
            </a:r>
            <a:endParaRPr lang="en-US">
              <a:solidFill>
                <a:srgbClr val="000099"/>
              </a:solidFill>
              <a:latin typeface="Gotham Pro Medium"/>
            </a:endParaRPr>
          </a:p>
          <a:p>
            <a:pPr eaLnBrk="0" hangingPunct="0"/>
            <a:endParaRPr lang="en-US">
              <a:solidFill>
                <a:srgbClr val="000099"/>
              </a:solidFill>
              <a:latin typeface="Gotham Pro Medium"/>
            </a:endParaRPr>
          </a:p>
          <a:p>
            <a:pPr eaLnBrk="0" hangingPunct="0"/>
            <a:r>
              <a:rPr lang="ru-RU">
                <a:solidFill>
                  <a:srgbClr val="000099"/>
                </a:solidFill>
                <a:latin typeface="Gotham Pro Medium"/>
              </a:rPr>
              <a:t>Срок годности 5 лет</a:t>
            </a:r>
          </a:p>
        </p:txBody>
      </p:sp>
      <p:pic>
        <p:nvPicPr>
          <p:cNvPr id="48131" name="Picture 2" descr="http://www.oboronhim.ru/i/logo.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290" name="Group 18"/>
          <p:cNvGraphicFramePr>
            <a:graphicFrameLocks noGrp="1"/>
          </p:cNvGraphicFramePr>
          <p:nvPr/>
        </p:nvGraphicFramePr>
        <p:xfrm>
          <a:off x="250825" y="4221163"/>
          <a:ext cx="1389063" cy="1873250"/>
        </p:xfrm>
        <a:graphic>
          <a:graphicData uri="http://schemas.openxmlformats.org/drawingml/2006/table">
            <a:tbl>
              <a:tblPr/>
              <a:tblGrid>
                <a:gridCol w="1389063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otham Pro Medium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otham Pro Medium"/>
                          <a:ea typeface="Gotham Pro Medium"/>
                          <a:cs typeface="Gotham Pro Medium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0232" y="4286256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48142" name="TextBox 16"/>
          <p:cNvSpPr txBox="1">
            <a:spLocks noChangeArrowheads="1"/>
          </p:cNvSpPr>
          <p:nvPr/>
        </p:nvSpPr>
        <p:spPr bwMode="auto">
          <a:xfrm>
            <a:off x="1714500" y="4714875"/>
            <a:ext cx="122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      Вес коробки, кг.</a:t>
            </a:r>
          </a:p>
        </p:txBody>
      </p:sp>
      <p:sp>
        <p:nvSpPr>
          <p:cNvPr id="48143" name="Прямоугольник 17"/>
          <p:cNvSpPr>
            <a:spLocks noChangeArrowheads="1"/>
          </p:cNvSpPr>
          <p:nvPr/>
        </p:nvSpPr>
        <p:spPr bwMode="auto">
          <a:xfrm>
            <a:off x="1544638" y="5641975"/>
            <a:ext cx="1498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 шт. в коробке </a:t>
            </a:r>
            <a:endParaRPr lang="ru-RU" sz="1400"/>
          </a:p>
        </p:txBody>
      </p:sp>
      <p:pic>
        <p:nvPicPr>
          <p:cNvPr id="48144" name="Рисунок 18" descr="diamond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557338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5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150" y="1701800"/>
            <a:ext cx="226377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8"/>
          <p:cNvSpPr>
            <a:spLocks noChangeArrowheads="1"/>
          </p:cNvSpPr>
          <p:nvPr/>
        </p:nvSpPr>
        <p:spPr bwMode="auto">
          <a:xfrm>
            <a:off x="3995738" y="1701800"/>
            <a:ext cx="5148262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i="1">
                <a:solidFill>
                  <a:srgbClr val="000099"/>
                </a:solidFill>
                <a:latin typeface="Gotham Pro Medium"/>
              </a:rPr>
              <a:t>Пластины для уничтожения комаров ОБОРОНХИМ </a:t>
            </a:r>
            <a:r>
              <a:rPr lang="ru-RU">
                <a:solidFill>
                  <a:srgbClr val="000099"/>
                </a:solidFill>
              </a:rPr>
              <a:t>длительного действия без запаха</a:t>
            </a:r>
            <a:r>
              <a:rPr lang="ru-RU"/>
              <a:t> </a:t>
            </a:r>
            <a:r>
              <a:rPr lang="ru-RU" sz="2800" i="1">
                <a:solidFill>
                  <a:srgbClr val="000099"/>
                </a:solidFill>
                <a:latin typeface="Gotham Pro Medium"/>
              </a:rPr>
              <a:t>(зеленые)</a:t>
            </a:r>
          </a:p>
          <a:p>
            <a:pPr eaLnBrk="0" hangingPunct="0"/>
            <a:r>
              <a:rPr lang="ru-RU" sz="2800"/>
              <a:t/>
            </a:r>
            <a:br>
              <a:rPr lang="ru-RU" sz="2800"/>
            </a:br>
            <a:r>
              <a:rPr lang="ru-RU">
                <a:solidFill>
                  <a:srgbClr val="000099"/>
                </a:solidFill>
                <a:latin typeface="Gotham Pro Medium"/>
              </a:rPr>
              <a:t>Пластины для уничтожения комаров ОБОРОНХИМ длительного действия без запаха (1х250), 10 шт </a:t>
            </a:r>
            <a:endParaRPr lang="ru-RU" i="1">
              <a:solidFill>
                <a:srgbClr val="000099"/>
              </a:solidFill>
              <a:latin typeface="Gotham Pro Medium"/>
            </a:endParaRPr>
          </a:p>
          <a:p>
            <a:pPr eaLnBrk="0" hangingPunct="0"/>
            <a:endParaRPr lang="ru-RU" sz="2800" i="1">
              <a:solidFill>
                <a:srgbClr val="7030A0"/>
              </a:solidFill>
              <a:latin typeface="Gotham Pro Medium"/>
            </a:endParaRPr>
          </a:p>
        </p:txBody>
      </p:sp>
      <p:pic>
        <p:nvPicPr>
          <p:cNvPr id="50179" name="Picture 2" descr="http://www.oboronhim.ru/i/logo.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4221163"/>
          <a:ext cx="1389063" cy="18716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8911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+mn-lt"/>
                          <a:cs typeface="Gotham Pro Medium" pitchFamily="50" charset="0"/>
                        </a:rPr>
                        <a:t>250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+mn-lt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0232" y="4286256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50190" name="TextBox 16"/>
          <p:cNvSpPr txBox="1">
            <a:spLocks noChangeArrowheads="1"/>
          </p:cNvSpPr>
          <p:nvPr/>
        </p:nvSpPr>
        <p:spPr bwMode="auto">
          <a:xfrm>
            <a:off x="1714500" y="4714875"/>
            <a:ext cx="122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      Вес   коробки, кг.</a:t>
            </a:r>
          </a:p>
        </p:txBody>
      </p:sp>
      <p:sp>
        <p:nvSpPr>
          <p:cNvPr id="50191" name="Прямоугольник 17"/>
          <p:cNvSpPr>
            <a:spLocks noChangeArrowheads="1"/>
          </p:cNvSpPr>
          <p:nvPr/>
        </p:nvSpPr>
        <p:spPr bwMode="auto">
          <a:xfrm>
            <a:off x="1544638" y="5641975"/>
            <a:ext cx="1498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 шт. в коробке </a:t>
            </a:r>
            <a:endParaRPr lang="ru-RU" sz="1400"/>
          </a:p>
        </p:txBody>
      </p:sp>
      <p:pic>
        <p:nvPicPr>
          <p:cNvPr id="50192" name="Рисунок 18" descr="diamond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557338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3" name="Рисунок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2500" y="1647825"/>
            <a:ext cx="1585913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oboronhim.ru/i/logo.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908175" y="1844675"/>
            <a:ext cx="6731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>
                <a:solidFill>
                  <a:srgbClr val="000099"/>
                </a:solidFill>
                <a:latin typeface="Gotham Pro Medium"/>
                <a:ea typeface="Times New Roman" pitchFamily="18" charset="0"/>
                <a:cs typeface="Gotham Pro Medium"/>
              </a:rPr>
              <a:t>ПО ОБОРОНХИМ  ОСНОВАН В 1997 ГОДУ</a:t>
            </a:r>
          </a:p>
          <a:p>
            <a:pPr eaLnBrk="0" hangingPunct="0"/>
            <a:endParaRPr lang="ru-RU" sz="2400">
              <a:solidFill>
                <a:srgbClr val="000099"/>
              </a:solidFill>
              <a:latin typeface="Gotham Pro Medium"/>
              <a:ea typeface="Times New Roman" pitchFamily="18" charset="0"/>
              <a:cs typeface="Gotham Pro Medium"/>
            </a:endParaRPr>
          </a:p>
          <a:p>
            <a:pPr eaLnBrk="0" hangingPunct="0"/>
            <a:r>
              <a:rPr lang="ru-RU" sz="2400">
                <a:solidFill>
                  <a:srgbClr val="000099"/>
                </a:solidFill>
                <a:latin typeface="Gotham Pro Medium"/>
                <a:ea typeface="Times New Roman" pitchFamily="18" charset="0"/>
                <a:cs typeface="Gotham Pro Medium"/>
              </a:rPr>
              <a:t>РАЗРАБОТАЛ МНОГИЕ ПОПУЛЯРНЫЕ ТОРГОВЫЕ МАРКИ</a:t>
            </a:r>
          </a:p>
          <a:p>
            <a:pPr eaLnBrk="0" hangingPunct="0"/>
            <a:endParaRPr lang="ru-RU" sz="2400">
              <a:solidFill>
                <a:srgbClr val="000099"/>
              </a:solidFill>
              <a:latin typeface="Gotham Pro Medium"/>
              <a:ea typeface="Times New Roman" pitchFamily="18" charset="0"/>
              <a:cs typeface="Gotham Pro Medium"/>
            </a:endParaRPr>
          </a:p>
          <a:p>
            <a:pPr eaLnBrk="0" hangingPunct="0"/>
            <a:r>
              <a:rPr lang="ru-RU" sz="2400">
                <a:solidFill>
                  <a:srgbClr val="000099"/>
                </a:solidFill>
                <a:latin typeface="Gotham Pro Medium"/>
                <a:ea typeface="Times New Roman" pitchFamily="18" charset="0"/>
                <a:cs typeface="Gotham Pro Medium"/>
              </a:rPr>
              <a:t>ПРОИЗВЕЛА ДЕСЯТКИ МИЛЛИОНОВ ЕДИНИЦ ВЫСОКОКАЧЕСТВЕННОЙ ПРОДУКЦИИ.</a:t>
            </a:r>
          </a:p>
          <a:p>
            <a:pPr eaLnBrk="0" hangingPunct="0"/>
            <a:endParaRPr lang="ru-RU" sz="2400">
              <a:solidFill>
                <a:srgbClr val="000099"/>
              </a:solidFill>
              <a:latin typeface="Gotham Pro Medium"/>
              <a:ea typeface="Times New Roman" pitchFamily="18" charset="0"/>
              <a:cs typeface="Gotham Pro Medium"/>
            </a:endParaRPr>
          </a:p>
          <a:p>
            <a:pPr eaLnBrk="0" hangingPunct="0"/>
            <a:r>
              <a:rPr lang="ru-RU" sz="2400">
                <a:solidFill>
                  <a:srgbClr val="000099"/>
                </a:solidFill>
                <a:latin typeface="Gotham Pro Medium"/>
                <a:ea typeface="Times New Roman" pitchFamily="18" charset="0"/>
                <a:cs typeface="Gotham Pro Medium"/>
              </a:rPr>
              <a:t>НАША СИЛА, НАШЕ КАЧЕСТВО, НАША КУЛЬТУРА — В НАШИХ ЛЮДЯХ!</a:t>
            </a:r>
          </a:p>
        </p:txBody>
      </p:sp>
      <p:pic>
        <p:nvPicPr>
          <p:cNvPr id="5" name="Рисунок 4" descr="financial.pn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592" y="4293096"/>
            <a:ext cx="792087" cy="792087"/>
          </a:xfrm>
          <a:prstGeom prst="rect">
            <a:avLst/>
          </a:prstGeom>
        </p:spPr>
      </p:pic>
      <p:pic>
        <p:nvPicPr>
          <p:cNvPr id="6" name="Рисунок 5" descr="list6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899592" y="1916832"/>
            <a:ext cx="648072" cy="648072"/>
          </a:xfrm>
          <a:prstGeom prst="rect">
            <a:avLst/>
          </a:prstGeom>
        </p:spPr>
      </p:pic>
      <p:pic>
        <p:nvPicPr>
          <p:cNvPr id="7" name="Рисунок 6" descr="medal41.pn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84" y="2924944"/>
            <a:ext cx="864096" cy="864096"/>
          </a:xfrm>
          <a:prstGeom prst="rect">
            <a:avLst/>
          </a:prstGeom>
        </p:spPr>
      </p:pic>
      <p:pic>
        <p:nvPicPr>
          <p:cNvPr id="8" name="Рисунок 7" descr="winners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592" y="5589240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8"/>
          <p:cNvSpPr>
            <a:spLocks noChangeArrowheads="1"/>
          </p:cNvSpPr>
          <p:nvPr/>
        </p:nvSpPr>
        <p:spPr bwMode="auto">
          <a:xfrm>
            <a:off x="3995738" y="1701800"/>
            <a:ext cx="5148262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i="1">
                <a:solidFill>
                  <a:srgbClr val="000099"/>
                </a:solidFill>
                <a:latin typeface="Gotham Pro Medium"/>
              </a:rPr>
              <a:t>Пластины для уничтожения комаров ОБОРОНХИМ без запаха (желтые)</a:t>
            </a:r>
            <a:r>
              <a:rPr lang="ru-RU" sz="2800"/>
              <a:t/>
            </a:r>
            <a:br>
              <a:rPr lang="ru-RU" sz="2800"/>
            </a:br>
            <a:endParaRPr lang="ru-RU" sz="2800"/>
          </a:p>
          <a:p>
            <a:pPr eaLnBrk="0" hangingPunct="0"/>
            <a:r>
              <a:rPr lang="ru-RU">
                <a:solidFill>
                  <a:srgbClr val="000099"/>
                </a:solidFill>
                <a:latin typeface="Gotham Pro Medium"/>
              </a:rPr>
              <a:t>Пластины для уничтожения комаров ОБОРОНХИМ без запаха (1х250), 10 шт</a:t>
            </a:r>
            <a:endParaRPr lang="ru-RU" i="1">
              <a:solidFill>
                <a:srgbClr val="000099"/>
              </a:solidFill>
              <a:latin typeface="Gotham Pro Medium"/>
            </a:endParaRPr>
          </a:p>
          <a:p>
            <a:pPr eaLnBrk="0" hangingPunct="0"/>
            <a:endParaRPr lang="ru-RU" sz="2800" i="1">
              <a:solidFill>
                <a:srgbClr val="7030A0"/>
              </a:solidFill>
              <a:latin typeface="Gotham Pro Medium"/>
            </a:endParaRPr>
          </a:p>
        </p:txBody>
      </p:sp>
      <p:pic>
        <p:nvPicPr>
          <p:cNvPr id="52227" name="Picture 2" descr="http://www.oboronhim.ru/i/logo.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4221163"/>
          <a:ext cx="1389063" cy="18716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8911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+mn-lt"/>
                          <a:cs typeface="Gotham Pro Medium" pitchFamily="50" charset="0"/>
                        </a:rPr>
                        <a:t>250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+mn-lt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0232" y="4286256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52238" name="TextBox 16"/>
          <p:cNvSpPr txBox="1">
            <a:spLocks noChangeArrowheads="1"/>
          </p:cNvSpPr>
          <p:nvPr/>
        </p:nvSpPr>
        <p:spPr bwMode="auto">
          <a:xfrm>
            <a:off x="1714500" y="4714875"/>
            <a:ext cx="122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      Вес коробки, кг.</a:t>
            </a:r>
          </a:p>
        </p:txBody>
      </p:sp>
      <p:sp>
        <p:nvSpPr>
          <p:cNvPr id="52239" name="Прямоугольник 17"/>
          <p:cNvSpPr>
            <a:spLocks noChangeArrowheads="1"/>
          </p:cNvSpPr>
          <p:nvPr/>
        </p:nvSpPr>
        <p:spPr bwMode="auto">
          <a:xfrm>
            <a:off x="1592263" y="5641975"/>
            <a:ext cx="1400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шт.в коробке </a:t>
            </a:r>
            <a:endParaRPr lang="ru-RU" sz="1400"/>
          </a:p>
        </p:txBody>
      </p:sp>
      <p:pic>
        <p:nvPicPr>
          <p:cNvPr id="52240" name="Рисунок 18" descr="diamond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557338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1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4563" y="1681163"/>
            <a:ext cx="159385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8"/>
          <p:cNvSpPr>
            <a:spLocks noChangeArrowheads="1"/>
          </p:cNvSpPr>
          <p:nvPr/>
        </p:nvSpPr>
        <p:spPr bwMode="auto">
          <a:xfrm>
            <a:off x="3995738" y="1701800"/>
            <a:ext cx="5148262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i="1">
                <a:solidFill>
                  <a:srgbClr val="000099"/>
                </a:solidFill>
                <a:latin typeface="Gotham Pro Medium"/>
              </a:rPr>
              <a:t>Пластины для уничтожения комаров ОБОРОНХИМ красные (универсальные)</a:t>
            </a:r>
            <a:r>
              <a:rPr lang="ru-RU" sz="2800"/>
              <a:t/>
            </a:r>
            <a:br>
              <a:rPr lang="ru-RU" sz="2800"/>
            </a:br>
            <a:endParaRPr lang="ru-RU" sz="2800"/>
          </a:p>
          <a:p>
            <a:pPr eaLnBrk="0" hangingPunct="0"/>
            <a:r>
              <a:rPr lang="ru-RU">
                <a:solidFill>
                  <a:srgbClr val="000099"/>
                </a:solidFill>
                <a:latin typeface="Gotham Pro Medium"/>
              </a:rPr>
              <a:t>Пластины для уничтожения комаров ОБОРОНХИМ универсальные (1х250), 10 шт</a:t>
            </a:r>
            <a:endParaRPr lang="ru-RU" i="1">
              <a:solidFill>
                <a:srgbClr val="000099"/>
              </a:solidFill>
              <a:latin typeface="Gotham Pro Medium"/>
            </a:endParaRPr>
          </a:p>
          <a:p>
            <a:pPr eaLnBrk="0" hangingPunct="0"/>
            <a:endParaRPr lang="ru-RU" sz="2800" i="1">
              <a:solidFill>
                <a:srgbClr val="7030A0"/>
              </a:solidFill>
              <a:latin typeface="Gotham Pro Medium"/>
            </a:endParaRPr>
          </a:p>
        </p:txBody>
      </p:sp>
      <p:pic>
        <p:nvPicPr>
          <p:cNvPr id="54275" name="Picture 2" descr="http://www.oboronhim.ru/i/logo.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4221163"/>
          <a:ext cx="1389063" cy="18716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8911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+mn-lt"/>
                          <a:cs typeface="Gotham Pro Medium" pitchFamily="50" charset="0"/>
                        </a:rPr>
                        <a:t>250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+mn-lt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0232" y="4286256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54286" name="TextBox 16"/>
          <p:cNvSpPr txBox="1">
            <a:spLocks noChangeArrowheads="1"/>
          </p:cNvSpPr>
          <p:nvPr/>
        </p:nvSpPr>
        <p:spPr bwMode="auto">
          <a:xfrm>
            <a:off x="1714500" y="4714875"/>
            <a:ext cx="122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      Вес коробки, кг.</a:t>
            </a:r>
          </a:p>
        </p:txBody>
      </p:sp>
      <p:sp>
        <p:nvSpPr>
          <p:cNvPr id="54287" name="Прямоугольник 17"/>
          <p:cNvSpPr>
            <a:spLocks noChangeArrowheads="1"/>
          </p:cNvSpPr>
          <p:nvPr/>
        </p:nvSpPr>
        <p:spPr bwMode="auto">
          <a:xfrm>
            <a:off x="1592263" y="5641975"/>
            <a:ext cx="1400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шт.в коробке </a:t>
            </a:r>
            <a:endParaRPr lang="ru-RU" sz="1400"/>
          </a:p>
        </p:txBody>
      </p:sp>
      <p:pic>
        <p:nvPicPr>
          <p:cNvPr id="54288" name="Рисунок 18" descr="diamond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557338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9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9963" y="1676400"/>
            <a:ext cx="15843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8"/>
          <p:cNvSpPr>
            <a:spLocks noChangeArrowheads="1"/>
          </p:cNvSpPr>
          <p:nvPr/>
        </p:nvSpPr>
        <p:spPr bwMode="auto">
          <a:xfrm>
            <a:off x="3995738" y="1701800"/>
            <a:ext cx="5148262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i="1">
                <a:solidFill>
                  <a:srgbClr val="000099"/>
                </a:solidFill>
                <a:latin typeface="Gotham Pro Medium"/>
              </a:rPr>
              <a:t>Пластины для уничтожения комаров ОБОРОНХИМ длительного действия однотонные зеленые</a:t>
            </a:r>
            <a:r>
              <a:rPr lang="ru-RU" sz="2800"/>
              <a:t/>
            </a:r>
            <a:br>
              <a:rPr lang="ru-RU" sz="2800"/>
            </a:br>
            <a:endParaRPr lang="ru-RU" sz="2800"/>
          </a:p>
          <a:p>
            <a:pPr eaLnBrk="0" hangingPunct="0"/>
            <a:r>
              <a:rPr lang="ru-RU">
                <a:solidFill>
                  <a:srgbClr val="000099"/>
                </a:solidFill>
                <a:latin typeface="Gotham Pro Medium"/>
              </a:rPr>
              <a:t>Пластины для уничтожения комаров ОБОРОНХИМ длительного действия  (1х250), 10 шт</a:t>
            </a:r>
            <a:endParaRPr lang="ru-RU" i="1">
              <a:solidFill>
                <a:srgbClr val="000099"/>
              </a:solidFill>
              <a:latin typeface="Gotham Pro Medium"/>
            </a:endParaRPr>
          </a:p>
          <a:p>
            <a:pPr eaLnBrk="0" hangingPunct="0"/>
            <a:endParaRPr lang="ru-RU" sz="2800" i="1">
              <a:solidFill>
                <a:srgbClr val="7030A0"/>
              </a:solidFill>
              <a:latin typeface="Gotham Pro Medium"/>
            </a:endParaRPr>
          </a:p>
        </p:txBody>
      </p:sp>
      <p:pic>
        <p:nvPicPr>
          <p:cNvPr id="56323" name="Picture 2" descr="http://www.oboronhim.ru/i/logo.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4221163"/>
          <a:ext cx="1389063" cy="18716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8911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+mn-lt"/>
                          <a:cs typeface="Gotham Pro Medium" pitchFamily="50" charset="0"/>
                        </a:rPr>
                        <a:t>250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+mn-lt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0232" y="4286256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56334" name="TextBox 16"/>
          <p:cNvSpPr txBox="1">
            <a:spLocks noChangeArrowheads="1"/>
          </p:cNvSpPr>
          <p:nvPr/>
        </p:nvSpPr>
        <p:spPr bwMode="auto">
          <a:xfrm>
            <a:off x="1714500" y="4714875"/>
            <a:ext cx="122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      Вес коробки, кг.</a:t>
            </a:r>
          </a:p>
        </p:txBody>
      </p:sp>
      <p:sp>
        <p:nvSpPr>
          <p:cNvPr id="56335" name="Прямоугольник 17"/>
          <p:cNvSpPr>
            <a:spLocks noChangeArrowheads="1"/>
          </p:cNvSpPr>
          <p:nvPr/>
        </p:nvSpPr>
        <p:spPr bwMode="auto">
          <a:xfrm>
            <a:off x="1592263" y="5641975"/>
            <a:ext cx="1400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шт.в коробке </a:t>
            </a:r>
            <a:endParaRPr lang="ru-RU" sz="1400"/>
          </a:p>
        </p:txBody>
      </p:sp>
      <p:pic>
        <p:nvPicPr>
          <p:cNvPr id="56336" name="Рисунок 18" descr="diamond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557338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7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8063" y="1557338"/>
            <a:ext cx="15303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8"/>
          <p:cNvSpPr>
            <a:spLocks noChangeArrowheads="1"/>
          </p:cNvSpPr>
          <p:nvPr/>
        </p:nvSpPr>
        <p:spPr bwMode="auto">
          <a:xfrm>
            <a:off x="3995738" y="1701800"/>
            <a:ext cx="5148262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i="1">
                <a:solidFill>
                  <a:srgbClr val="000099"/>
                </a:solidFill>
                <a:latin typeface="Gotham Pro Medium"/>
              </a:rPr>
              <a:t>Средство инсектицидное "Жидкость от комаров" (зеленый) </a:t>
            </a:r>
            <a:r>
              <a:rPr lang="ru-RU" sz="2800"/>
              <a:t/>
            </a:r>
            <a:br>
              <a:rPr lang="ru-RU" sz="2800"/>
            </a:br>
            <a:endParaRPr lang="ru-RU">
              <a:solidFill>
                <a:srgbClr val="000099"/>
              </a:solidFill>
              <a:latin typeface="Gotham Pro Medium"/>
            </a:endParaRPr>
          </a:p>
          <a:p>
            <a:pPr eaLnBrk="0" hangingPunct="0"/>
            <a:r>
              <a:rPr lang="ru-RU">
                <a:solidFill>
                  <a:srgbClr val="000099"/>
                </a:solidFill>
                <a:latin typeface="Gotham Pro Medium"/>
              </a:rPr>
              <a:t>Средство инсектицидное "Жидкость от комаров" БЕЗ ЗАПАХА (зеленый) (1х24),      30 мл,60 ночей</a:t>
            </a:r>
            <a:endParaRPr lang="ru-RU" i="1">
              <a:solidFill>
                <a:srgbClr val="000099"/>
              </a:solidFill>
              <a:latin typeface="Gotham Pro Medium"/>
            </a:endParaRPr>
          </a:p>
          <a:p>
            <a:pPr eaLnBrk="0" hangingPunct="0"/>
            <a:endParaRPr lang="ru-RU" sz="2800" i="1">
              <a:solidFill>
                <a:srgbClr val="7030A0"/>
              </a:solidFill>
              <a:latin typeface="Gotham Pro Medium"/>
            </a:endParaRPr>
          </a:p>
        </p:txBody>
      </p:sp>
      <p:pic>
        <p:nvPicPr>
          <p:cNvPr id="58371" name="Picture 2" descr="http://www.oboronhim.ru/i/logo.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4221163"/>
          <a:ext cx="1389063" cy="18716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8911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30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+mn-lt"/>
                          <a:cs typeface="Gotham Pro Medium" pitchFamily="50" charset="0"/>
                        </a:rPr>
                        <a:t>24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+mn-lt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4365104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58382" name="TextBox 16"/>
          <p:cNvSpPr txBox="1">
            <a:spLocks noChangeArrowheads="1"/>
          </p:cNvSpPr>
          <p:nvPr/>
        </p:nvSpPr>
        <p:spPr bwMode="auto">
          <a:xfrm>
            <a:off x="1714500" y="4786313"/>
            <a:ext cx="1223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Объем, мл.</a:t>
            </a:r>
          </a:p>
        </p:txBody>
      </p:sp>
      <p:sp>
        <p:nvSpPr>
          <p:cNvPr id="58383" name="Прямоугольник 17"/>
          <p:cNvSpPr>
            <a:spLocks noChangeArrowheads="1"/>
          </p:cNvSpPr>
          <p:nvPr/>
        </p:nvSpPr>
        <p:spPr bwMode="auto">
          <a:xfrm>
            <a:off x="1544638" y="5641975"/>
            <a:ext cx="1498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 шт. в коробке </a:t>
            </a:r>
            <a:endParaRPr lang="ru-RU" sz="1400"/>
          </a:p>
        </p:txBody>
      </p:sp>
      <p:pic>
        <p:nvPicPr>
          <p:cNvPr id="58384" name="Рисунок 18" descr="diamond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557338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5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20775" y="1471613"/>
            <a:ext cx="1817688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Прямоугольник 8"/>
          <p:cNvSpPr>
            <a:spLocks noChangeArrowheads="1"/>
          </p:cNvSpPr>
          <p:nvPr/>
        </p:nvSpPr>
        <p:spPr bwMode="auto">
          <a:xfrm>
            <a:off x="3995738" y="1701800"/>
            <a:ext cx="5148262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i="1">
                <a:solidFill>
                  <a:srgbClr val="000099"/>
                </a:solidFill>
                <a:latin typeface="Gotham Pro Medium"/>
              </a:rPr>
              <a:t>Средство инсектицидное "Жидкость от комаров" с двойным эффектом (желтый) </a:t>
            </a:r>
            <a:r>
              <a:rPr lang="ru-RU" sz="2800"/>
              <a:t/>
            </a:r>
            <a:br>
              <a:rPr lang="ru-RU" sz="2800"/>
            </a:br>
            <a:r>
              <a:rPr lang="ru-RU">
                <a:solidFill>
                  <a:srgbClr val="000099"/>
                </a:solidFill>
                <a:latin typeface="Gotham Pro Medium"/>
              </a:rPr>
              <a:t> </a:t>
            </a:r>
          </a:p>
          <a:p>
            <a:pPr eaLnBrk="0" hangingPunct="0"/>
            <a:r>
              <a:rPr lang="ru-RU">
                <a:solidFill>
                  <a:srgbClr val="000099"/>
                </a:solidFill>
              </a:rPr>
              <a:t>Средство инсектицидное "Жидкость с двойным эффектом" БЕЗ ЗАПАХА(желтый)(1х24), 30 мл,60 ночей</a:t>
            </a:r>
            <a:endParaRPr lang="ru-RU" i="1">
              <a:solidFill>
                <a:srgbClr val="000099"/>
              </a:solidFill>
              <a:latin typeface="Gotham Pro Medium"/>
            </a:endParaRPr>
          </a:p>
          <a:p>
            <a:pPr eaLnBrk="0" hangingPunct="0"/>
            <a:endParaRPr lang="ru-RU" sz="2800" i="1">
              <a:solidFill>
                <a:srgbClr val="7030A0"/>
              </a:solidFill>
              <a:latin typeface="Gotham Pro Medium"/>
            </a:endParaRPr>
          </a:p>
        </p:txBody>
      </p:sp>
      <p:pic>
        <p:nvPicPr>
          <p:cNvPr id="60419" name="Picture 2" descr="http://www.oboronhim.ru/i/logo.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4221163"/>
          <a:ext cx="1389063" cy="18716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8911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30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+mn-lt"/>
                          <a:cs typeface="Gotham Pro Medium" pitchFamily="50" charset="0"/>
                        </a:rPr>
                        <a:t>24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+mn-lt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4365104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60430" name="TextBox 16"/>
          <p:cNvSpPr txBox="1">
            <a:spLocks noChangeArrowheads="1"/>
          </p:cNvSpPr>
          <p:nvPr/>
        </p:nvSpPr>
        <p:spPr bwMode="auto">
          <a:xfrm>
            <a:off x="1714500" y="4786313"/>
            <a:ext cx="1223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Объем, мл.</a:t>
            </a:r>
          </a:p>
        </p:txBody>
      </p:sp>
      <p:sp>
        <p:nvSpPr>
          <p:cNvPr id="60431" name="Прямоугольник 17"/>
          <p:cNvSpPr>
            <a:spLocks noChangeArrowheads="1"/>
          </p:cNvSpPr>
          <p:nvPr/>
        </p:nvSpPr>
        <p:spPr bwMode="auto">
          <a:xfrm>
            <a:off x="1592263" y="5641975"/>
            <a:ext cx="1400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шт.в коробке </a:t>
            </a:r>
            <a:endParaRPr lang="ru-RU" sz="1400"/>
          </a:p>
        </p:txBody>
      </p:sp>
      <p:pic>
        <p:nvPicPr>
          <p:cNvPr id="60432" name="Рисунок 18" descr="diamond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557338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3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8863" y="1485900"/>
            <a:ext cx="1858962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рямоугольник 8"/>
          <p:cNvSpPr>
            <a:spLocks noChangeArrowheads="1"/>
          </p:cNvSpPr>
          <p:nvPr/>
        </p:nvSpPr>
        <p:spPr bwMode="auto">
          <a:xfrm>
            <a:off x="3995738" y="1701800"/>
            <a:ext cx="5148262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i="1">
                <a:solidFill>
                  <a:srgbClr val="000099"/>
                </a:solidFill>
                <a:latin typeface="Gotham Pro Medium"/>
              </a:rPr>
              <a:t>Средство инсектицидное Жидкость- УНИВЕРСАЛЬНАЯ БЕЗ ЗАПАХА (красный) </a:t>
            </a:r>
            <a:r>
              <a:rPr lang="ru-RU" sz="2800"/>
              <a:t/>
            </a:r>
            <a:br>
              <a:rPr lang="ru-RU" sz="2800"/>
            </a:br>
            <a:r>
              <a:rPr lang="ru-RU">
                <a:solidFill>
                  <a:srgbClr val="000099"/>
                </a:solidFill>
                <a:latin typeface="Gotham Pro Medium"/>
              </a:rPr>
              <a:t> </a:t>
            </a:r>
          </a:p>
          <a:p>
            <a:pPr eaLnBrk="0" hangingPunct="0"/>
            <a:r>
              <a:rPr lang="ru-RU">
                <a:solidFill>
                  <a:srgbClr val="000099"/>
                </a:solidFill>
                <a:latin typeface="Gotham Pro Medium"/>
              </a:rPr>
              <a:t>Средство инсектицидное Жидкость- УНИВЕРСАЛЬНАЯ БЕЗ ЗАПАХА (красный)(1х24), 30 мл,60 ночей</a:t>
            </a:r>
            <a:endParaRPr lang="ru-RU" i="1">
              <a:solidFill>
                <a:srgbClr val="000099"/>
              </a:solidFill>
              <a:latin typeface="Gotham Pro Medium"/>
            </a:endParaRPr>
          </a:p>
        </p:txBody>
      </p:sp>
      <p:pic>
        <p:nvPicPr>
          <p:cNvPr id="62467" name="Picture 2" descr="http://www.oboronhim.ru/i/logo.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4221163"/>
          <a:ext cx="1389063" cy="18716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8911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30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+mn-lt"/>
                          <a:cs typeface="Gotham Pro Medium" pitchFamily="50" charset="0"/>
                        </a:rPr>
                        <a:t>24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+mn-lt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4365104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62478" name="TextBox 16"/>
          <p:cNvSpPr txBox="1">
            <a:spLocks noChangeArrowheads="1"/>
          </p:cNvSpPr>
          <p:nvPr/>
        </p:nvSpPr>
        <p:spPr bwMode="auto">
          <a:xfrm>
            <a:off x="1714500" y="4786313"/>
            <a:ext cx="1223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Объем, мл.</a:t>
            </a:r>
          </a:p>
        </p:txBody>
      </p:sp>
      <p:sp>
        <p:nvSpPr>
          <p:cNvPr id="62479" name="Прямоугольник 17"/>
          <p:cNvSpPr>
            <a:spLocks noChangeArrowheads="1"/>
          </p:cNvSpPr>
          <p:nvPr/>
        </p:nvSpPr>
        <p:spPr bwMode="auto">
          <a:xfrm>
            <a:off x="1544638" y="5641975"/>
            <a:ext cx="1498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 шт. в коробке </a:t>
            </a:r>
            <a:endParaRPr lang="ru-RU" sz="1400"/>
          </a:p>
        </p:txBody>
      </p:sp>
      <p:pic>
        <p:nvPicPr>
          <p:cNvPr id="62480" name="Рисунок 18" descr="diamond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557338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1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4738" y="1543050"/>
            <a:ext cx="18097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95738" y="1701800"/>
            <a:ext cx="5148262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dirty="0">
                <a:solidFill>
                  <a:srgbClr val="000099"/>
                </a:solidFill>
              </a:rPr>
              <a:t>КРЕМ от комаров</a:t>
            </a:r>
            <a:r>
              <a:rPr lang="ru-RU" dirty="0">
                <a:solidFill>
                  <a:srgbClr val="000099"/>
                </a:solidFill>
                <a:latin typeface="+mn-lt"/>
              </a:rPr>
              <a:t> </a:t>
            </a:r>
          </a:p>
          <a:p>
            <a:pPr eaLnBrk="0" hangingPunct="0">
              <a:defRPr/>
            </a:pPr>
            <a:endParaRPr lang="ru-RU" dirty="0">
              <a:solidFill>
                <a:srgbClr val="000099"/>
              </a:solidFill>
              <a:latin typeface="+mn-lt"/>
            </a:endParaRPr>
          </a:p>
          <a:p>
            <a:pPr eaLnBrk="0" hangingPunct="0">
              <a:defRPr/>
            </a:pPr>
            <a:endParaRPr lang="ru-RU" dirty="0">
              <a:solidFill>
                <a:srgbClr val="000099"/>
              </a:solidFill>
              <a:latin typeface="+mn-lt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99"/>
                </a:solidFill>
                <a:latin typeface="+mn-lt"/>
              </a:rPr>
              <a:t>КРЕМ от комаров для всей семьи 42 мл (1х50)</a:t>
            </a:r>
            <a:endParaRPr lang="ru-RU" i="1" dirty="0">
              <a:solidFill>
                <a:srgbClr val="000099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64515" name="Picture 2" descr="http://www.oboronhim.ru/i/logo.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4221163"/>
          <a:ext cx="1389063" cy="18716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8911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+mn-lt"/>
                          <a:cs typeface="Gotham Pro Medium" pitchFamily="50" charset="0"/>
                        </a:rPr>
                        <a:t>50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+mn-lt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4365104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64526" name="TextBox 16"/>
          <p:cNvSpPr txBox="1">
            <a:spLocks noChangeArrowheads="1"/>
          </p:cNvSpPr>
          <p:nvPr/>
        </p:nvSpPr>
        <p:spPr bwMode="auto">
          <a:xfrm>
            <a:off x="1714500" y="4786313"/>
            <a:ext cx="1489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Вес коробки, кг</a:t>
            </a:r>
          </a:p>
        </p:txBody>
      </p:sp>
      <p:sp>
        <p:nvSpPr>
          <p:cNvPr id="64527" name="Прямоугольник 17"/>
          <p:cNvSpPr>
            <a:spLocks noChangeArrowheads="1"/>
          </p:cNvSpPr>
          <p:nvPr/>
        </p:nvSpPr>
        <p:spPr bwMode="auto">
          <a:xfrm>
            <a:off x="1544638" y="5641975"/>
            <a:ext cx="1498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 шт. в коробке </a:t>
            </a:r>
            <a:endParaRPr lang="ru-RU" sz="1400"/>
          </a:p>
        </p:txBody>
      </p:sp>
      <p:pic>
        <p:nvPicPr>
          <p:cNvPr id="64528" name="Рисунок 18" descr="diamond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557338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9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12863" y="1573213"/>
            <a:ext cx="982662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95738" y="1701800"/>
            <a:ext cx="5148262" cy="13541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i="1" dirty="0">
                <a:solidFill>
                  <a:srgbClr val="000099"/>
                </a:solidFill>
                <a:latin typeface="+mn-lt"/>
              </a:rPr>
              <a:t>СПРЕЙ от комаров</a:t>
            </a:r>
            <a:endParaRPr lang="ru-RU" dirty="0">
              <a:solidFill>
                <a:srgbClr val="000099"/>
              </a:solidFill>
              <a:latin typeface="+mn-lt"/>
            </a:endParaRPr>
          </a:p>
          <a:p>
            <a:pPr eaLnBrk="0" hangingPunct="0">
              <a:defRPr/>
            </a:pPr>
            <a:endParaRPr lang="ru-RU" dirty="0">
              <a:solidFill>
                <a:srgbClr val="000099"/>
              </a:solidFill>
              <a:latin typeface="+mn-lt"/>
            </a:endParaRPr>
          </a:p>
          <a:p>
            <a:pPr eaLnBrk="0" hangingPunct="0">
              <a:defRPr/>
            </a:pPr>
            <a:endParaRPr lang="ru-RU" dirty="0">
              <a:solidFill>
                <a:srgbClr val="000099"/>
              </a:solidFill>
              <a:latin typeface="+mn-lt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99"/>
                </a:solidFill>
                <a:latin typeface="+mn-lt"/>
              </a:rPr>
              <a:t>СПРЕЙ от комаров для всей семьи 100 мл</a:t>
            </a:r>
            <a:endParaRPr lang="ru-RU" i="1" dirty="0">
              <a:solidFill>
                <a:srgbClr val="000099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66563" name="Picture 2" descr="http://www.oboronhim.ru/i/logo.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4221163"/>
          <a:ext cx="1389063" cy="18716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8911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+mn-lt"/>
                          <a:cs typeface="Gotham Pro Medium" pitchFamily="50" charset="0"/>
                        </a:rPr>
                        <a:t>36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+mn-lt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4365104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66574" name="TextBox 16"/>
          <p:cNvSpPr txBox="1">
            <a:spLocks noChangeArrowheads="1"/>
          </p:cNvSpPr>
          <p:nvPr/>
        </p:nvSpPr>
        <p:spPr bwMode="auto">
          <a:xfrm>
            <a:off x="1714500" y="4786313"/>
            <a:ext cx="1489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Вес коробки, кг</a:t>
            </a:r>
          </a:p>
        </p:txBody>
      </p:sp>
      <p:sp>
        <p:nvSpPr>
          <p:cNvPr id="66575" name="Прямоугольник 17"/>
          <p:cNvSpPr>
            <a:spLocks noChangeArrowheads="1"/>
          </p:cNvSpPr>
          <p:nvPr/>
        </p:nvSpPr>
        <p:spPr bwMode="auto">
          <a:xfrm>
            <a:off x="1544638" y="5641975"/>
            <a:ext cx="1498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 шт. в коробке </a:t>
            </a:r>
            <a:endParaRPr lang="ru-RU" sz="1400"/>
          </a:p>
        </p:txBody>
      </p:sp>
      <p:pic>
        <p:nvPicPr>
          <p:cNvPr id="66576" name="Рисунок 18" descr="diamond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557338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7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6988" y="1584325"/>
            <a:ext cx="973137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95738" y="1701800"/>
            <a:ext cx="5148262" cy="2616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i="1" dirty="0" err="1">
                <a:solidFill>
                  <a:srgbClr val="000099"/>
                </a:solidFill>
                <a:latin typeface="+mn-lt"/>
              </a:rPr>
              <a:t>Электрофумигатор</a:t>
            </a:r>
            <a:endParaRPr lang="ru-RU" sz="2800" i="1" dirty="0">
              <a:solidFill>
                <a:srgbClr val="000099"/>
              </a:solidFill>
              <a:latin typeface="+mn-lt"/>
            </a:endParaRPr>
          </a:p>
          <a:p>
            <a:pPr eaLnBrk="0" hangingPunct="0">
              <a:defRPr/>
            </a:pPr>
            <a:r>
              <a:rPr lang="ru-RU" sz="2800" i="1" dirty="0">
                <a:solidFill>
                  <a:srgbClr val="000099"/>
                </a:solidFill>
                <a:latin typeface="+mn-lt"/>
              </a:rPr>
              <a:t>(универсальный)</a:t>
            </a:r>
            <a:r>
              <a:rPr lang="ru-RU" dirty="0">
                <a:solidFill>
                  <a:srgbClr val="000099"/>
                </a:solidFill>
                <a:latin typeface="+mn-lt"/>
              </a:rPr>
              <a:t> </a:t>
            </a:r>
          </a:p>
          <a:p>
            <a:pPr eaLnBrk="0" hangingPunct="0">
              <a:defRPr/>
            </a:pPr>
            <a:endParaRPr lang="ru-RU" dirty="0">
              <a:solidFill>
                <a:srgbClr val="000099"/>
              </a:solidFill>
              <a:latin typeface="+mn-lt"/>
            </a:endParaRPr>
          </a:p>
          <a:p>
            <a:pPr eaLnBrk="0" hangingPunct="0">
              <a:defRPr/>
            </a:pPr>
            <a:endParaRPr lang="ru-RU" dirty="0">
              <a:solidFill>
                <a:srgbClr val="000099"/>
              </a:solidFill>
              <a:latin typeface="+mn-lt"/>
            </a:endParaRPr>
          </a:p>
          <a:p>
            <a:pPr eaLnBrk="0" hangingPunct="0">
              <a:defRPr/>
            </a:pPr>
            <a:r>
              <a:rPr lang="ru-RU" dirty="0" err="1">
                <a:solidFill>
                  <a:srgbClr val="000099"/>
                </a:solidFill>
                <a:latin typeface="+mn-lt"/>
              </a:rPr>
              <a:t>Электрофумигатор</a:t>
            </a:r>
            <a:r>
              <a:rPr lang="ru-RU" dirty="0">
                <a:solidFill>
                  <a:srgbClr val="000099"/>
                </a:solidFill>
                <a:latin typeface="+mn-lt"/>
              </a:rPr>
              <a:t> универсальный с поворотной вилкой. Нагревательное устройство к средствам уничтожения насекомых (1х110)</a:t>
            </a:r>
            <a:endParaRPr lang="ru-RU" i="1" dirty="0">
              <a:solidFill>
                <a:srgbClr val="000099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68611" name="Picture 2" descr="http://www.oboronhim.ru/i/logo.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4221163"/>
          <a:ext cx="1389063" cy="18716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8911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+mn-lt"/>
                          <a:cs typeface="Gotham Pro Medium" pitchFamily="50" charset="0"/>
                        </a:rPr>
                        <a:t>110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+mn-lt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4365104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68622" name="TextBox 16"/>
          <p:cNvSpPr txBox="1">
            <a:spLocks noChangeArrowheads="1"/>
          </p:cNvSpPr>
          <p:nvPr/>
        </p:nvSpPr>
        <p:spPr bwMode="auto">
          <a:xfrm>
            <a:off x="1714500" y="4786313"/>
            <a:ext cx="1489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Вес коробки, кг</a:t>
            </a:r>
          </a:p>
        </p:txBody>
      </p:sp>
      <p:sp>
        <p:nvSpPr>
          <p:cNvPr id="68623" name="Прямоугольник 17"/>
          <p:cNvSpPr>
            <a:spLocks noChangeArrowheads="1"/>
          </p:cNvSpPr>
          <p:nvPr/>
        </p:nvSpPr>
        <p:spPr bwMode="auto">
          <a:xfrm>
            <a:off x="1544638" y="5641975"/>
            <a:ext cx="1498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 шт. в коробке </a:t>
            </a:r>
            <a:endParaRPr lang="ru-RU" sz="1400"/>
          </a:p>
        </p:txBody>
      </p:sp>
      <p:pic>
        <p:nvPicPr>
          <p:cNvPr id="68624" name="Рисунок 18" descr="diamond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557338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5" name="Рисунок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3" y="2060575"/>
            <a:ext cx="243205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15"/>
          <p:cNvSpPr>
            <a:spLocks noChangeArrowheads="1"/>
          </p:cNvSpPr>
          <p:nvPr/>
        </p:nvSpPr>
        <p:spPr bwMode="auto">
          <a:xfrm>
            <a:off x="1042988" y="2708275"/>
            <a:ext cx="7129462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>
                <a:solidFill>
                  <a:srgbClr val="000099"/>
                </a:solidFill>
                <a:latin typeface="Helvetica" pitchFamily="34" charset="0"/>
                <a:ea typeface="Calibri" pitchFamily="34" charset="0"/>
                <a:cs typeface="Times New Roman" pitchFamily="18" charset="0"/>
              </a:rPr>
              <a:t>тел.: 8(495) 634-71-35</a:t>
            </a:r>
            <a:br>
              <a:rPr lang="ru-RU" sz="2400">
                <a:solidFill>
                  <a:srgbClr val="000099"/>
                </a:solidFill>
                <a:latin typeface="Helvetica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>
                <a:solidFill>
                  <a:srgbClr val="000099"/>
                </a:solidFill>
                <a:latin typeface="Helvetica" pitchFamily="34" charset="0"/>
                <a:ea typeface="Calibri" pitchFamily="34" charset="0"/>
                <a:cs typeface="Times New Roman" pitchFamily="18" charset="0"/>
              </a:rPr>
              <a:t>тел.: 8(495) 634-71-36</a:t>
            </a:r>
          </a:p>
          <a:p>
            <a:pPr algn="ctr" eaLnBrk="0" hangingPunct="0"/>
            <a:endParaRPr lang="ru-RU" sz="2400">
              <a:solidFill>
                <a:srgbClr val="000099"/>
              </a:solidFill>
              <a:latin typeface="Helvetica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>
                <a:solidFill>
                  <a:srgbClr val="000099"/>
                </a:solidFill>
                <a:latin typeface="Helvetica" pitchFamily="34" charset="0"/>
                <a:ea typeface="Calibri" pitchFamily="34" charset="0"/>
                <a:cs typeface="Times New Roman" pitchFamily="18" charset="0"/>
              </a:rPr>
              <a:t>email: </a:t>
            </a:r>
            <a:r>
              <a:rPr lang="ru-RU" sz="2400">
                <a:solidFill>
                  <a:srgbClr val="000099"/>
                </a:solidFill>
                <a:latin typeface="Helvetica" pitchFamily="34" charset="0"/>
                <a:ea typeface="Calibri" pitchFamily="34" charset="0"/>
                <a:cs typeface="Times New Roman" pitchFamily="18" charset="0"/>
                <a:hlinkClick r:id="rId2"/>
              </a:rPr>
              <a:t>oboronhim@oboronhim.ru</a:t>
            </a:r>
            <a:endParaRPr lang="ru-RU" sz="2400">
              <a:solidFill>
                <a:srgbClr val="000099"/>
              </a:solidFill>
              <a:latin typeface="Helvetica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>
                <a:solidFill>
                  <a:srgbClr val="000099"/>
                </a:solidFill>
                <a:latin typeface="Helvetica" pitchFamily="34" charset="0"/>
                <a:ea typeface="Calibri" pitchFamily="34" charset="0"/>
                <a:cs typeface="Times New Roman" pitchFamily="18" charset="0"/>
              </a:rPr>
              <a:t>сайт: </a:t>
            </a:r>
            <a:r>
              <a:rPr lang="en-US" sz="2400">
                <a:solidFill>
                  <a:srgbClr val="000099"/>
                </a:solidFill>
                <a:latin typeface="Helvetica" pitchFamily="34" charset="0"/>
                <a:ea typeface="Calibri" pitchFamily="34" charset="0"/>
                <a:cs typeface="Times New Roman" pitchFamily="18" charset="0"/>
                <a:hlinkClick r:id="rId2"/>
              </a:rPr>
              <a:t>www.obo</a:t>
            </a:r>
            <a:r>
              <a:rPr lang="ru-RU" sz="2400">
                <a:solidFill>
                  <a:srgbClr val="000099"/>
                </a:solidFill>
                <a:latin typeface="Helvetica" pitchFamily="34" charset="0"/>
                <a:ea typeface="Calibri" pitchFamily="34" charset="0"/>
                <a:cs typeface="Times New Roman" pitchFamily="18" charset="0"/>
                <a:hlinkClick r:id="rId2"/>
              </a:rPr>
              <a:t>ronhim.ru </a:t>
            </a:r>
            <a:r>
              <a:rPr lang="ru-RU" sz="2400">
                <a:solidFill>
                  <a:srgbClr val="000099"/>
                </a:solidFill>
                <a:latin typeface="Helvetic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>
                <a:solidFill>
                  <a:srgbClr val="000099"/>
                </a:solidFill>
                <a:latin typeface="Helvetica" pitchFamily="34" charset="0"/>
                <a:ea typeface="Calibri" pitchFamily="34" charset="0"/>
                <a:cs typeface="Times New Roman" pitchFamily="18" charset="0"/>
              </a:rPr>
            </a:br>
            <a:endParaRPr lang="ru-RU" sz="1600">
              <a:solidFill>
                <a:srgbClr val="000099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u="sng">
                <a:solidFill>
                  <a:srgbClr val="000099"/>
                </a:solidFill>
                <a:latin typeface="Gotham Pro Medium"/>
                <a:ea typeface="Calibri" pitchFamily="34" charset="0"/>
                <a:cs typeface="Times New Roman" pitchFamily="18" charset="0"/>
                <a:hlinkClick r:id="rId3"/>
              </a:rPr>
              <a:t>НАЖМИТЕ СЮДА, ЧТОБЫ ОФОРМИТЬ ЗАКАЗ</a:t>
            </a:r>
            <a:endParaRPr lang="ru-RU" sz="3600">
              <a:solidFill>
                <a:srgbClr val="000099"/>
              </a:solidFill>
              <a:latin typeface="Gotham Pro Medium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0659" name="Picture 5" descr="http://oboronhim.ru/i/logo.min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oboronhim.ru/i/logo.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8"/>
          <p:cNvSpPr>
            <a:spLocks noChangeArrowheads="1"/>
          </p:cNvSpPr>
          <p:nvPr/>
        </p:nvSpPr>
        <p:spPr bwMode="auto">
          <a:xfrm>
            <a:off x="3995738" y="1628775"/>
            <a:ext cx="45720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>
                <a:solidFill>
                  <a:srgbClr val="000099"/>
                </a:solidFill>
                <a:latin typeface="Gotham Pro Medium"/>
                <a:ea typeface="Times New Roman" pitchFamily="18" charset="0"/>
                <a:cs typeface="Gotham Pro Medium"/>
              </a:rPr>
              <a:t>"Оборонхим-гель" </a:t>
            </a:r>
          </a:p>
          <a:p>
            <a:pPr eaLnBrk="0" hangingPunct="0"/>
            <a:r>
              <a:rPr lang="ru-RU" sz="2800">
                <a:solidFill>
                  <a:srgbClr val="000099"/>
                </a:solidFill>
                <a:latin typeface="Gotham Pro Medium"/>
                <a:ea typeface="Times New Roman" pitchFamily="18" charset="0"/>
                <a:cs typeface="Gotham Pro Medium"/>
              </a:rPr>
              <a:t>от тараканов</a:t>
            </a:r>
          </a:p>
          <a:p>
            <a:pPr eaLnBrk="0" hangingPunct="0"/>
            <a:endParaRPr lang="ru-RU" sz="1400">
              <a:solidFill>
                <a:srgbClr val="000099"/>
              </a:solidFill>
              <a:latin typeface="Gotham Pro Medium"/>
              <a:ea typeface="Times New Roman" pitchFamily="18" charset="0"/>
              <a:cs typeface="Gotham Pro Medium"/>
            </a:endParaRPr>
          </a:p>
          <a:p>
            <a:pPr eaLnBrk="0" hangingPunct="0"/>
            <a:r>
              <a:rPr lang="ru-RU" sz="1400">
                <a:solidFill>
                  <a:srgbClr val="000099"/>
                </a:solidFill>
                <a:latin typeface="Gotham Pro Medium"/>
                <a:ea typeface="Times New Roman" pitchFamily="18" charset="0"/>
                <a:cs typeface="Gotham Pro Medium"/>
              </a:rPr>
              <a:t>Предназначен для уничтожения всех видов тараканов в жилых помещениях и др. объектах жизнедеятельности человека. Наносится каплями в местах обитания и передвижения насекомых, 100 % гибель насекомых наступает на 2-3 сутки. Расфасовка препарата в шприцы очень удобна для применения. Данный препарат является одним из наиболее эффективных и распространённых средств борьбы с тараканами в нашей стране и некоторых странах ближнего зарубежья.</a:t>
            </a:r>
            <a:br>
              <a:rPr lang="ru-RU" sz="1400">
                <a:solidFill>
                  <a:srgbClr val="000099"/>
                </a:solidFill>
                <a:latin typeface="Gotham Pro Medium"/>
                <a:ea typeface="Times New Roman" pitchFamily="18" charset="0"/>
                <a:cs typeface="Gotham Pro Medium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ea typeface="Times New Roman" pitchFamily="18" charset="0"/>
                <a:cs typeface="Gotham Pro Medium"/>
              </a:rPr>
              <a:t/>
            </a:r>
            <a:br>
              <a:rPr lang="ru-RU" sz="1400">
                <a:solidFill>
                  <a:srgbClr val="000099"/>
                </a:solidFill>
                <a:latin typeface="Gotham Pro Medium"/>
                <a:ea typeface="Times New Roman" pitchFamily="18" charset="0"/>
                <a:cs typeface="Gotham Pro Medium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ea typeface="Times New Roman" pitchFamily="18" charset="0"/>
                <a:cs typeface="Gotham Pro Medium"/>
              </a:rPr>
              <a:t>Шприц 30г. Цвет геля - белый.             Морозоустойчивый до - 30</a:t>
            </a:r>
            <a:r>
              <a:rPr lang="ru-RU" sz="1400">
                <a:ea typeface="Times New Roman" pitchFamily="18" charset="0"/>
                <a:cs typeface="Gotham Pro Medium"/>
              </a:rPr>
              <a:t>°</a:t>
            </a:r>
            <a:r>
              <a:rPr lang="ru-RU" sz="1400">
                <a:solidFill>
                  <a:srgbClr val="000099"/>
                </a:solidFill>
                <a:latin typeface="Gotham Pro Medium"/>
                <a:ea typeface="Times New Roman" pitchFamily="18" charset="0"/>
                <a:cs typeface="Gotham Pro Medium"/>
              </a:rPr>
              <a:t>С.</a:t>
            </a:r>
            <a:br>
              <a:rPr lang="ru-RU" sz="1400">
                <a:solidFill>
                  <a:srgbClr val="000099"/>
                </a:solidFill>
                <a:latin typeface="Gotham Pro Medium"/>
                <a:ea typeface="Times New Roman" pitchFamily="18" charset="0"/>
                <a:cs typeface="Gotham Pro Medium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ea typeface="Times New Roman" pitchFamily="18" charset="0"/>
                <a:cs typeface="Gotham Pro Medium"/>
              </a:rPr>
              <a:t/>
            </a:r>
            <a:br>
              <a:rPr lang="ru-RU" sz="1400">
                <a:solidFill>
                  <a:srgbClr val="000099"/>
                </a:solidFill>
                <a:latin typeface="Gotham Pro Medium"/>
                <a:ea typeface="Times New Roman" pitchFamily="18" charset="0"/>
                <a:cs typeface="Gotham Pro Medium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ea typeface="Times New Roman" pitchFamily="18" charset="0"/>
                <a:cs typeface="Gotham Pro Medium"/>
              </a:rPr>
              <a:t>Действующее вещество – ФИПРОНИЛ.                     Срок годности 3 года.</a:t>
            </a:r>
          </a:p>
        </p:txBody>
      </p:sp>
      <p:pic>
        <p:nvPicPr>
          <p:cNvPr id="17412" name="Picture 7" descr="http://oboronhim.ru/i/product/OOO_DOXLOX_TAR_2015.m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916113"/>
            <a:ext cx="3557588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4221163"/>
          <a:ext cx="1389063" cy="18716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8911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Gotham Pro Medium" pitchFamily="50" charset="0"/>
                          <a:cs typeface="Gotham Pro Medium" pitchFamily="50" charset="0"/>
                        </a:rPr>
                        <a:t>30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Gotham Pro Medium" pitchFamily="50" charset="0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Gotham Pro Medium" pitchFamily="50" charset="0"/>
                          <a:cs typeface="Gotham Pro Medium" pitchFamily="50" charset="0"/>
                        </a:rPr>
                        <a:t>48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Gotham Pro Medium" pitchFamily="50" charset="0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4365104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17423" name="TextBox 16"/>
          <p:cNvSpPr txBox="1">
            <a:spLocks noChangeArrowheads="1"/>
          </p:cNvSpPr>
          <p:nvPr/>
        </p:nvSpPr>
        <p:spPr bwMode="auto">
          <a:xfrm>
            <a:off x="1908175" y="4776788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Вес 1шт., гр.</a:t>
            </a:r>
          </a:p>
        </p:txBody>
      </p:sp>
      <p:sp>
        <p:nvSpPr>
          <p:cNvPr id="17424" name="Прямоугольник 17"/>
          <p:cNvSpPr>
            <a:spLocks noChangeArrowheads="1"/>
          </p:cNvSpPr>
          <p:nvPr/>
        </p:nvSpPr>
        <p:spPr bwMode="auto">
          <a:xfrm>
            <a:off x="1592263" y="5641975"/>
            <a:ext cx="1400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шт.в коробке 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oboronhim.ru/i/logo.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8"/>
          <p:cNvSpPr>
            <a:spLocks noChangeArrowheads="1"/>
          </p:cNvSpPr>
          <p:nvPr/>
        </p:nvSpPr>
        <p:spPr bwMode="auto">
          <a:xfrm>
            <a:off x="3995738" y="2193925"/>
            <a:ext cx="5148262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"Оборонхим-гель" от муравьёв</a:t>
            </a:r>
          </a:p>
          <a:p>
            <a:pPr eaLnBrk="0" hangingPunct="0"/>
            <a:endParaRPr lang="ru-RU" sz="1400">
              <a:solidFill>
                <a:srgbClr val="000099"/>
              </a:solidFill>
              <a:latin typeface="Gotham Pro Medium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Предназначен для уничтожения всех видов муравьёв. Наносится каплями в местах обитания и передвижения муравьёв. Обработка ведётся по схеме, указанной на коробочке с препаратом. Препарат отличается от геля от тараканов другим пищевым составом и другим привлекателем (аттрактантом).</a:t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/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Шприц 30г. Цвет геля - белый.</a:t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/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Действующее вещество – ФИПРОНИЛ. Срок годности 3 года.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4221163"/>
          <a:ext cx="1389063" cy="18716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8911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Gotham Pro Medium" pitchFamily="50" charset="0"/>
                          <a:cs typeface="Gotham Pro Medium" pitchFamily="50" charset="0"/>
                        </a:rPr>
                        <a:t>30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Gotham Pro Medium" pitchFamily="50" charset="0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Gotham Pro Medium" pitchFamily="50" charset="0"/>
                          <a:cs typeface="Gotham Pro Medium" pitchFamily="50" charset="0"/>
                        </a:rPr>
                        <a:t>48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Gotham Pro Medium" pitchFamily="50" charset="0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4365104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19470" name="TextBox 16"/>
          <p:cNvSpPr txBox="1">
            <a:spLocks noChangeArrowheads="1"/>
          </p:cNvSpPr>
          <p:nvPr/>
        </p:nvSpPr>
        <p:spPr bwMode="auto">
          <a:xfrm>
            <a:off x="1908175" y="4797425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Вес 1 шт., гр.</a:t>
            </a:r>
          </a:p>
        </p:txBody>
      </p:sp>
      <p:sp>
        <p:nvSpPr>
          <p:cNvPr id="19471" name="Прямоугольник 17"/>
          <p:cNvSpPr>
            <a:spLocks noChangeArrowheads="1"/>
          </p:cNvSpPr>
          <p:nvPr/>
        </p:nvSpPr>
        <p:spPr bwMode="auto">
          <a:xfrm>
            <a:off x="1544638" y="5641975"/>
            <a:ext cx="1498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 шт. в коробке </a:t>
            </a:r>
            <a:endParaRPr lang="ru-RU" sz="1400"/>
          </a:p>
        </p:txBody>
      </p:sp>
      <p:pic>
        <p:nvPicPr>
          <p:cNvPr id="19472" name="Picture 11" descr="http://oboronhim.ru/i/product/OOO_DOXLOX_FORD-MUR_2015.mi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1916113"/>
            <a:ext cx="34956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oboronhim.ru/i/logo.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8"/>
          <p:cNvSpPr>
            <a:spLocks noChangeArrowheads="1"/>
          </p:cNvSpPr>
          <p:nvPr/>
        </p:nvSpPr>
        <p:spPr bwMode="auto">
          <a:xfrm>
            <a:off x="3995738" y="1773238"/>
            <a:ext cx="5148262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"Оборонхим-контейнер" средство инсектицидное от тараканов</a:t>
            </a:r>
          </a:p>
          <a:p>
            <a:pPr eaLnBrk="0" hangingPunct="0"/>
            <a:endParaRPr lang="ru-RU" sz="1400">
              <a:solidFill>
                <a:srgbClr val="000099"/>
              </a:solidFill>
              <a:latin typeface="Gotham Pro Medium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Предназначен для уничтожения всех видов тараканов на объектах с повышенными требованиями к гигиене (жилых помещениях, детсадах, яслях, предприятиях общепита, объектах ветеринарии и содержания животных). Представляет собой небольшой пластиковый контейнер с приманкой внутри, недоступной для детей и домашних животных.</a:t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/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В упаковке 6 контейнеров.</a:t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/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Действующее вещество – ФИПРОНИЛ. Срок годности 3 года.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4221163"/>
          <a:ext cx="1389063" cy="18716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8911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Gotham Pro Medium" pitchFamily="50" charset="0"/>
                          <a:cs typeface="Gotham Pro Medium" pitchFamily="50" charset="0"/>
                        </a:rPr>
                        <a:t>54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Gotham Pro Medium" pitchFamily="50" charset="0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Gotham Pro Medium" pitchFamily="50" charset="0"/>
                          <a:cs typeface="Gotham Pro Medium" pitchFamily="50" charset="0"/>
                        </a:rPr>
                        <a:t>24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Gotham Pro Medium" pitchFamily="50" charset="0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4365104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21518" name="TextBox 16"/>
          <p:cNvSpPr txBox="1">
            <a:spLocks noChangeArrowheads="1"/>
          </p:cNvSpPr>
          <p:nvPr/>
        </p:nvSpPr>
        <p:spPr bwMode="auto">
          <a:xfrm>
            <a:off x="1908175" y="4776788"/>
            <a:ext cx="143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Вес 1 уп., гр.</a:t>
            </a:r>
          </a:p>
        </p:txBody>
      </p:sp>
      <p:sp>
        <p:nvSpPr>
          <p:cNvPr id="21519" name="Прямоугольник 17"/>
          <p:cNvSpPr>
            <a:spLocks noChangeArrowheads="1"/>
          </p:cNvSpPr>
          <p:nvPr/>
        </p:nvSpPr>
        <p:spPr bwMode="auto">
          <a:xfrm>
            <a:off x="1587500" y="5641975"/>
            <a:ext cx="14112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уп. в коробке </a:t>
            </a:r>
            <a:endParaRPr lang="ru-RU" sz="1400"/>
          </a:p>
        </p:txBody>
      </p:sp>
      <p:pic>
        <p:nvPicPr>
          <p:cNvPr id="21520" name="Picture 9" descr="http://oboronhim.ru/i/product/OOO_DOXLOX_FORD-6-kont_2015.mi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1557338"/>
            <a:ext cx="2735263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1889125"/>
            <a:ext cx="273685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http://www.oboronhim.ru/i/logo.m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8"/>
          <p:cNvSpPr>
            <a:spLocks noChangeArrowheads="1"/>
          </p:cNvSpPr>
          <p:nvPr/>
        </p:nvSpPr>
        <p:spPr bwMode="auto">
          <a:xfrm>
            <a:off x="3995738" y="2205038"/>
            <a:ext cx="5148262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>
                <a:solidFill>
                  <a:srgbClr val="000099"/>
                </a:solidFill>
              </a:rPr>
              <a:t>"Оборонхим-гель"</a:t>
            </a:r>
            <a:r>
              <a:rPr lang="ru-RU"/>
              <a:t>                     </a:t>
            </a:r>
            <a:r>
              <a:rPr lang="ru-RU" sz="28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Гель от тараканов ДОХС</a:t>
            </a:r>
          </a:p>
          <a:p>
            <a:pPr eaLnBrk="0" hangingPunct="0"/>
            <a:endParaRPr lang="ru-RU" sz="1400">
              <a:solidFill>
                <a:srgbClr val="000099"/>
              </a:solidFill>
              <a:latin typeface="Gotham Pro Medium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Предназначен для уничтожения всех видов тараканов в жилых помещениях и др. объектах жизнедеятельности человека. Наносится каплями в местах обитания и передвижения насекомых, 100% гибель насекомых наступает на 2–3 сутки. Расфасовка препарата в шприцы очень удобна для применения. Данный препарат является одним из наиболее эффективных и распространённых средств борьбы с тараканами в нашей стране и некоторых странах ближнего зарубежья.</a:t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/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Шприц 30 г. Цвет геля — белый. Морозоустойчивый, до -30°С.</a:t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/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Действующее вещество — ФИПРОНИЛ. Срок годности 3 года.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4221163"/>
          <a:ext cx="1389063" cy="18716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8911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Gotham Pro Medium" pitchFamily="50" charset="0"/>
                          <a:cs typeface="Gotham Pro Medium" pitchFamily="50" charset="0"/>
                        </a:rPr>
                        <a:t>30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Gotham Pro Medium" pitchFamily="50" charset="0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Gotham Pro Medium" pitchFamily="50" charset="0"/>
                          <a:cs typeface="Gotham Pro Medium" pitchFamily="50" charset="0"/>
                        </a:rPr>
                        <a:t>48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Gotham Pro Medium" pitchFamily="50" charset="0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4365104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23567" name="TextBox 16"/>
          <p:cNvSpPr txBox="1">
            <a:spLocks noChangeArrowheads="1"/>
          </p:cNvSpPr>
          <p:nvPr/>
        </p:nvSpPr>
        <p:spPr bwMode="auto">
          <a:xfrm>
            <a:off x="1908175" y="4776788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Вес 1 шт., гр.</a:t>
            </a:r>
          </a:p>
        </p:txBody>
      </p:sp>
      <p:sp>
        <p:nvSpPr>
          <p:cNvPr id="23568" name="Прямоугольник 17"/>
          <p:cNvSpPr>
            <a:spLocks noChangeArrowheads="1"/>
          </p:cNvSpPr>
          <p:nvPr/>
        </p:nvSpPr>
        <p:spPr bwMode="auto">
          <a:xfrm>
            <a:off x="1544638" y="5641975"/>
            <a:ext cx="1498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 шт. в коробке 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916113"/>
            <a:ext cx="34893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http://www.oboronhim.ru/i/logo.m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8"/>
          <p:cNvSpPr>
            <a:spLocks noChangeArrowheads="1"/>
          </p:cNvSpPr>
          <p:nvPr/>
        </p:nvSpPr>
        <p:spPr bwMode="auto">
          <a:xfrm>
            <a:off x="3995738" y="2193925"/>
            <a:ext cx="5148262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>
                <a:solidFill>
                  <a:srgbClr val="000099"/>
                </a:solidFill>
              </a:rPr>
              <a:t>"Оборонхим-гель"</a:t>
            </a:r>
            <a:r>
              <a:rPr lang="ru-RU"/>
              <a:t>   </a:t>
            </a:r>
            <a:r>
              <a:rPr lang="ru-RU" sz="28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Гель от садовых муравьёв ДОХС</a:t>
            </a:r>
          </a:p>
          <a:p>
            <a:pPr eaLnBrk="0" hangingPunct="0"/>
            <a:endParaRPr lang="ru-RU" sz="1400">
              <a:solidFill>
                <a:srgbClr val="000099"/>
              </a:solidFill>
              <a:latin typeface="Gotham Pro Medium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Предназначен для уничтожения садовых и лесных муравьёв. Наносится каплями в местах обитания и передвижения муравьёв. Обработка ведётся по схеме, указанной на коробочке с препаратом. Препарат отличается от геля от тараканов другим пищевым составом и другим привлекателем (аттрактантом).</a:t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/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Шприц 30 г. Цвет геля — белый.</a:t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/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Действующее вещество — ФИПРОНИЛ. Срок годности 3 года.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4221163"/>
          <a:ext cx="1389063" cy="18716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8911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Gotham Pro Medium" pitchFamily="50" charset="0"/>
                          <a:cs typeface="Gotham Pro Medium" pitchFamily="50" charset="0"/>
                        </a:rPr>
                        <a:t>30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Gotham Pro Medium" pitchFamily="50" charset="0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Gotham Pro Medium" pitchFamily="50" charset="0"/>
                          <a:cs typeface="Gotham Pro Medium" pitchFamily="50" charset="0"/>
                        </a:rPr>
                        <a:t>48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Gotham Pro Medium" pitchFamily="50" charset="0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4365104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25615" name="TextBox 16"/>
          <p:cNvSpPr txBox="1">
            <a:spLocks noChangeArrowheads="1"/>
          </p:cNvSpPr>
          <p:nvPr/>
        </p:nvSpPr>
        <p:spPr bwMode="auto">
          <a:xfrm>
            <a:off x="1908175" y="47974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Вес 1 шт., гр.</a:t>
            </a:r>
          </a:p>
        </p:txBody>
      </p:sp>
      <p:sp>
        <p:nvSpPr>
          <p:cNvPr id="25616" name="Прямоугольник 17"/>
          <p:cNvSpPr>
            <a:spLocks noChangeArrowheads="1"/>
          </p:cNvSpPr>
          <p:nvPr/>
        </p:nvSpPr>
        <p:spPr bwMode="auto">
          <a:xfrm>
            <a:off x="1544638" y="5641975"/>
            <a:ext cx="1498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 шт. в коробке 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oboronhim.ru/i/logo.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8"/>
          <p:cNvSpPr>
            <a:spLocks noChangeArrowheads="1"/>
          </p:cNvSpPr>
          <p:nvPr/>
        </p:nvSpPr>
        <p:spPr bwMode="auto">
          <a:xfrm>
            <a:off x="3995738" y="1700213"/>
            <a:ext cx="5148262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>
                <a:solidFill>
                  <a:srgbClr val="000099"/>
                </a:solidFill>
              </a:rPr>
              <a:t>"Оборонхим-контейнер"</a:t>
            </a:r>
            <a:r>
              <a:rPr lang="ru-RU"/>
              <a:t> </a:t>
            </a:r>
            <a:r>
              <a:rPr lang="ru-RU" sz="28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Контейнеры-диски /ловушки/  от тараканов ДОХС 6шт</a:t>
            </a:r>
          </a:p>
          <a:p>
            <a:pPr eaLnBrk="0" hangingPunct="0"/>
            <a:endParaRPr lang="ru-RU" sz="1400">
              <a:solidFill>
                <a:srgbClr val="000099"/>
              </a:solidFill>
              <a:latin typeface="Gotham Pro Medium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Предназначен для уничтожения всех видов тараканов на объектах с повышенными требованиями к гигиене (жилых помещениях, детсадах, яслях, предприятиях общепита, объектах ветеринарии и содержания животных). Представляет собой небольшой пластиковый контейнер с приманкой внутри, недоступной для детей и домашних животных.</a:t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/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- В упаковке 6 контейнеров из сверхпрочного пластика.</a:t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- Внутри каждого контейнера находится уникальная таблетка с мощным инсектицидом /ФИПРОНИЛ/.</a:t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- Уничтожает насекомых за 24 часа на площади 100 кв.м.</a:t>
            </a:r>
          </a:p>
          <a:p>
            <a:pPr eaLnBrk="0" hangingPunct="0"/>
            <a:endParaRPr lang="ru-RU" sz="900">
              <a:solidFill>
                <a:srgbClr val="000099"/>
              </a:solidFill>
              <a:latin typeface="Gotham Pro Medium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4221163"/>
          <a:ext cx="1389063" cy="18716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8911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Gotham Pro Medium" pitchFamily="50" charset="0"/>
                          <a:cs typeface="Gotham Pro Medium" pitchFamily="50" charset="0"/>
                        </a:rPr>
                        <a:t>81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Gotham Pro Medium" pitchFamily="50" charset="0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Gotham Pro Medium" pitchFamily="50" charset="0"/>
                          <a:cs typeface="Gotham Pro Medium" pitchFamily="50" charset="0"/>
                        </a:rPr>
                        <a:t>24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Gotham Pro Medium" pitchFamily="50" charset="0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4365104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27662" name="TextBox 16"/>
          <p:cNvSpPr txBox="1">
            <a:spLocks noChangeArrowheads="1"/>
          </p:cNvSpPr>
          <p:nvPr/>
        </p:nvSpPr>
        <p:spPr bwMode="auto">
          <a:xfrm>
            <a:off x="1908175" y="4776788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Вес 1 уп., гр.</a:t>
            </a:r>
          </a:p>
        </p:txBody>
      </p:sp>
      <p:sp>
        <p:nvSpPr>
          <p:cNvPr id="27663" name="Прямоугольник 17"/>
          <p:cNvSpPr>
            <a:spLocks noChangeArrowheads="1"/>
          </p:cNvSpPr>
          <p:nvPr/>
        </p:nvSpPr>
        <p:spPr bwMode="auto">
          <a:xfrm>
            <a:off x="1587500" y="5641975"/>
            <a:ext cx="14112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уп. в коробке </a:t>
            </a:r>
            <a:endParaRPr lang="ru-RU" sz="1400"/>
          </a:p>
        </p:txBody>
      </p:sp>
      <p:pic>
        <p:nvPicPr>
          <p:cNvPr id="27664" name="Picture 8" descr="http://www.oboronhim.ru/i/product/dohs-kon-6-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1779588"/>
            <a:ext cx="251936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3" y="1870075"/>
            <a:ext cx="268287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http://www.oboronhim.ru/i/logo.m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6988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8"/>
          <p:cNvSpPr>
            <a:spLocks noChangeArrowheads="1"/>
          </p:cNvSpPr>
          <p:nvPr/>
        </p:nvSpPr>
        <p:spPr bwMode="auto">
          <a:xfrm>
            <a:off x="3995738" y="1989138"/>
            <a:ext cx="5148262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Инсектицидное средство «Тигард»  Гель для уничтожения тараканов</a:t>
            </a:r>
          </a:p>
          <a:p>
            <a:pPr eaLnBrk="0" hangingPunct="0"/>
            <a:endParaRPr lang="ru-RU" sz="1400">
              <a:solidFill>
                <a:srgbClr val="000099"/>
              </a:solidFill>
              <a:latin typeface="Gotham Pro Medium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Предназначен для уничтожения всех видов тараканов. В отличие от других гелей нашего производства в качестве ДВ здесь используется имидаклоприд, имеющий лучшие характеристики по безопасности для человека и животных и разрешённый практически во всех странах мира. Гель обладает повышенной устойчивостью к влажной среде и высокой температуре, что обеспечивает ему высокую эффективность в местах с жаркой и влажной средой.</a:t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/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Шприц 30г. Цвет геля - белый.</a:t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/>
            </a:r>
            <a:b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</a:br>
            <a:r>
              <a:rPr lang="ru-RU" sz="1400">
                <a:solidFill>
                  <a:srgbClr val="000099"/>
                </a:solidFill>
                <a:latin typeface="Gotham Pro Medium"/>
                <a:cs typeface="Times New Roman" pitchFamily="18" charset="0"/>
              </a:rPr>
              <a:t>Действующее вещество – ИМИДАКЛОПРИД.                      Срок годности 3 года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4221163"/>
          <a:ext cx="1389063" cy="18716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8911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Gotham Pro Medium" pitchFamily="50" charset="0"/>
                          <a:cs typeface="Gotham Pro Medium" pitchFamily="50" charset="0"/>
                        </a:rPr>
                        <a:t>30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Gotham Pro Medium" pitchFamily="50" charset="0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latin typeface="Gotham Pro Medium" pitchFamily="50" charset="0"/>
                          <a:cs typeface="Gotham Pro Medium" pitchFamily="50" charset="0"/>
                        </a:rPr>
                        <a:t>48</a:t>
                      </a:r>
                      <a:endParaRPr lang="ru-RU" b="0" dirty="0">
                        <a:ln>
                          <a:noFill/>
                        </a:ln>
                        <a:solidFill>
                          <a:srgbClr val="000099"/>
                        </a:solidFill>
                        <a:latin typeface="Gotham Pro Medium" pitchFamily="50" charset="0"/>
                        <a:cs typeface="Gotham Pro Medium" pitchFamily="50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Рисунок 13" descr="food27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4365104"/>
            <a:ext cx="435519" cy="435519"/>
          </a:xfrm>
          <a:prstGeom prst="rect">
            <a:avLst/>
          </a:prstGeom>
        </p:spPr>
      </p:pic>
      <p:pic>
        <p:nvPicPr>
          <p:cNvPr id="15" name="Рисунок 14" descr="paper101.pn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5227741"/>
            <a:ext cx="486351" cy="486351"/>
          </a:xfrm>
          <a:prstGeom prst="rect">
            <a:avLst/>
          </a:prstGeom>
        </p:spPr>
      </p:pic>
      <p:sp>
        <p:nvSpPr>
          <p:cNvPr id="29711" name="TextBox 16"/>
          <p:cNvSpPr txBox="1">
            <a:spLocks noChangeArrowheads="1"/>
          </p:cNvSpPr>
          <p:nvPr/>
        </p:nvSpPr>
        <p:spPr bwMode="auto">
          <a:xfrm>
            <a:off x="1908175" y="4776788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99"/>
                </a:solidFill>
              </a:rPr>
              <a:t>Вес 1шт., гр.</a:t>
            </a:r>
          </a:p>
        </p:txBody>
      </p:sp>
      <p:sp>
        <p:nvSpPr>
          <p:cNvPr id="29712" name="Прямоугольник 17"/>
          <p:cNvSpPr>
            <a:spLocks noChangeArrowheads="1"/>
          </p:cNvSpPr>
          <p:nvPr/>
        </p:nvSpPr>
        <p:spPr bwMode="auto">
          <a:xfrm>
            <a:off x="1544638" y="5641975"/>
            <a:ext cx="1498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0099"/>
                </a:solidFill>
              </a:rPr>
              <a:t>Количество </a:t>
            </a:r>
          </a:p>
          <a:p>
            <a:pPr algn="ctr"/>
            <a:r>
              <a:rPr lang="ru-RU" sz="1400">
                <a:solidFill>
                  <a:srgbClr val="000099"/>
                </a:solidFill>
              </a:rPr>
              <a:t>   шт. в коробке </a:t>
            </a:r>
            <a:endParaRPr lang="ru-RU" sz="1400"/>
          </a:p>
        </p:txBody>
      </p:sp>
      <p:pic>
        <p:nvPicPr>
          <p:cNvPr id="29713" name="Рисунок 12" descr="thermometer71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1700213"/>
            <a:ext cx="461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Рисунок 15" descr="water11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1700213"/>
            <a:ext cx="4318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Другая 2">
      <a:majorFont>
        <a:latin typeface="Gotham Pro Black"/>
        <a:ea typeface=""/>
        <a:cs typeface=""/>
      </a:majorFont>
      <a:minorFont>
        <a:latin typeface="Gotham Pro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8722</TotalTime>
  <Words>1264</Words>
  <Application>Microsoft Office PowerPoint</Application>
  <PresentationFormat>Экран (4:3)</PresentationFormat>
  <Paragraphs>251</Paragraphs>
  <Slides>29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Gotham Pro Black</vt:lpstr>
      <vt:lpstr>Gotham Pro Medium</vt:lpstr>
      <vt:lpstr>Calibri</vt:lpstr>
      <vt:lpstr>Times New Roman</vt:lpstr>
      <vt:lpstr>Arial Unicode MS</vt:lpstr>
      <vt:lpstr>Helvetica</vt:lpstr>
      <vt:lpstr>Diseño predeterminado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928</cp:revision>
  <dcterms:created xsi:type="dcterms:W3CDTF">2010-05-23T14:28:12Z</dcterms:created>
  <dcterms:modified xsi:type="dcterms:W3CDTF">2017-01-17T05:09:24Z</dcterms:modified>
</cp:coreProperties>
</file>